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300" r:id="rId2"/>
    <p:sldId id="287" r:id="rId3"/>
    <p:sldId id="288" r:id="rId4"/>
    <p:sldId id="289" r:id="rId5"/>
    <p:sldId id="290" r:id="rId6"/>
    <p:sldId id="315" r:id="rId7"/>
    <p:sldId id="316" r:id="rId8"/>
    <p:sldId id="319" r:id="rId9"/>
    <p:sldId id="317" r:id="rId10"/>
    <p:sldId id="266" r:id="rId11"/>
    <p:sldId id="257" r:id="rId12"/>
    <p:sldId id="281" r:id="rId13"/>
    <p:sldId id="273" r:id="rId14"/>
    <p:sldId id="282" r:id="rId15"/>
    <p:sldId id="262" r:id="rId16"/>
    <p:sldId id="301" r:id="rId17"/>
    <p:sldId id="302" r:id="rId18"/>
    <p:sldId id="269" r:id="rId19"/>
    <p:sldId id="265" r:id="rId20"/>
    <p:sldId id="263" r:id="rId21"/>
    <p:sldId id="259" r:id="rId22"/>
    <p:sldId id="286" r:id="rId23"/>
    <p:sldId id="298" r:id="rId24"/>
    <p:sldId id="299" r:id="rId25"/>
    <p:sldId id="284" r:id="rId26"/>
    <p:sldId id="296" r:id="rId27"/>
    <p:sldId id="275" r:id="rId28"/>
    <p:sldId id="303" r:id="rId29"/>
    <p:sldId id="304" r:id="rId30"/>
    <p:sldId id="305" r:id="rId31"/>
    <p:sldId id="306" r:id="rId32"/>
    <p:sldId id="307" r:id="rId33"/>
    <p:sldId id="309" r:id="rId34"/>
    <p:sldId id="256" r:id="rId35"/>
    <p:sldId id="310" r:id="rId36"/>
    <p:sldId id="285" r:id="rId37"/>
    <p:sldId id="311" r:id="rId38"/>
    <p:sldId id="312" r:id="rId39"/>
    <p:sldId id="313" r:id="rId40"/>
    <p:sldId id="314" r:id="rId41"/>
  </p:sldIdLst>
  <p:sldSz cx="9144000" cy="6858000" type="screen4x3"/>
  <p:notesSz cx="7026275" cy="93122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6600"/>
    <a:srgbClr val="CC0066"/>
    <a:srgbClr val="CCCCFF"/>
    <a:srgbClr val="030305"/>
    <a:srgbClr val="FFFFCC"/>
    <a:srgbClr val="FF0000"/>
    <a:srgbClr val="000099"/>
    <a:srgbClr val="0066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3160" autoAdjust="0"/>
  </p:normalViewPr>
  <p:slideViewPr>
    <p:cSldViewPr>
      <p:cViewPr varScale="1">
        <p:scale>
          <a:sx n="68" d="100"/>
          <a:sy n="68" d="100"/>
        </p:scale>
        <p:origin x="-5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defTabSz="933450">
              <a:defRPr sz="1200" smtClean="0">
                <a:latin typeface="Times New Roman" charset="0"/>
              </a:defRPr>
            </a:lvl1pPr>
          </a:lstStyle>
          <a:p>
            <a:pPr>
              <a:defRPr/>
            </a:pPr>
            <a:endParaRPr lang="en-US"/>
          </a:p>
        </p:txBody>
      </p:sp>
      <p:sp>
        <p:nvSpPr>
          <p:cNvPr id="46083" name="Rectangle 3"/>
          <p:cNvSpPr>
            <a:spLocks noGrp="1" noChangeArrowheads="1"/>
          </p:cNvSpPr>
          <p:nvPr>
            <p:ph type="dt" sz="quarter" idx="1"/>
          </p:nvPr>
        </p:nvSpPr>
        <p:spPr bwMode="auto">
          <a:xfrm>
            <a:off x="398145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r" defTabSz="933450">
              <a:defRPr sz="1200" smtClean="0">
                <a:latin typeface="Times New Roman" charset="0"/>
              </a:defRPr>
            </a:lvl1pPr>
          </a:lstStyle>
          <a:p>
            <a:pPr>
              <a:defRPr/>
            </a:pPr>
            <a:endParaRPr lang="en-US"/>
          </a:p>
        </p:txBody>
      </p:sp>
      <p:sp>
        <p:nvSpPr>
          <p:cNvPr id="46084" name="Rectangle 4"/>
          <p:cNvSpPr>
            <a:spLocks noGrp="1" noChangeArrowheads="1"/>
          </p:cNvSpPr>
          <p:nvPr>
            <p:ph type="ftr" sz="quarter" idx="2"/>
          </p:nvPr>
        </p:nvSpPr>
        <p:spPr bwMode="auto">
          <a:xfrm>
            <a:off x="0" y="8847138"/>
            <a:ext cx="3044825" cy="465137"/>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defTabSz="933450">
              <a:defRPr sz="1200" smtClean="0">
                <a:latin typeface="Times New Roman" charset="0"/>
              </a:defRPr>
            </a:lvl1pPr>
          </a:lstStyle>
          <a:p>
            <a:pPr>
              <a:defRPr/>
            </a:pPr>
            <a:endParaRPr lang="en-US"/>
          </a:p>
        </p:txBody>
      </p:sp>
      <p:sp>
        <p:nvSpPr>
          <p:cNvPr id="46085" name="Rectangle 5"/>
          <p:cNvSpPr>
            <a:spLocks noGrp="1" noChangeArrowheads="1"/>
          </p:cNvSpPr>
          <p:nvPr>
            <p:ph type="sldNum" sz="quarter" idx="3"/>
          </p:nvPr>
        </p:nvSpPr>
        <p:spPr bwMode="auto">
          <a:xfrm>
            <a:off x="3981450" y="8847138"/>
            <a:ext cx="3044825" cy="465137"/>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defTabSz="933450">
              <a:defRPr sz="1200" smtClean="0">
                <a:latin typeface="Times New Roman" charset="0"/>
              </a:defRPr>
            </a:lvl1pPr>
          </a:lstStyle>
          <a:p>
            <a:pPr>
              <a:defRPr/>
            </a:pPr>
            <a:fld id="{5A5BF524-42A8-4B0A-9E06-9E066C70DF2D}" type="slidenum">
              <a:rPr lang="en-US"/>
              <a:pPr>
                <a:defRPr/>
              </a:pPr>
              <a:t>‹#›</a:t>
            </a:fld>
            <a:endParaRPr lang="en-US"/>
          </a:p>
        </p:txBody>
      </p:sp>
    </p:spTree>
    <p:extLst>
      <p:ext uri="{BB962C8B-B14F-4D97-AF65-F5344CB8AC3E}">
        <p14:creationId xmlns:p14="http://schemas.microsoft.com/office/powerpoint/2010/main" val="1783363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1440" tIns="45720" rIns="91440" bIns="45720" rtlCol="0"/>
          <a:lstStyle>
            <a:lvl1pPr algn="r">
              <a:defRPr sz="1200"/>
            </a:lvl1pPr>
          </a:lstStyle>
          <a:p>
            <a:fld id="{8C1E4547-6292-4F5E-8566-1E16ABD8B053}" type="datetimeFigureOut">
              <a:rPr lang="en-US" smtClean="0"/>
              <a:t>5/8/2014</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1440" tIns="45720" rIns="91440" bIns="45720" rtlCol="0" anchor="b"/>
          <a:lstStyle>
            <a:lvl1pPr algn="r">
              <a:defRPr sz="1200"/>
            </a:lvl1pPr>
          </a:lstStyle>
          <a:p>
            <a:fld id="{77860281-49AA-4BEB-A323-4D3017AE115D}" type="slidenum">
              <a:rPr lang="en-US" smtClean="0"/>
              <a:t>‹#›</a:t>
            </a:fld>
            <a:endParaRPr lang="en-US"/>
          </a:p>
        </p:txBody>
      </p:sp>
    </p:spTree>
    <p:extLst>
      <p:ext uri="{BB962C8B-B14F-4D97-AF65-F5344CB8AC3E}">
        <p14:creationId xmlns:p14="http://schemas.microsoft.com/office/powerpoint/2010/main" val="3027512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860281-49AA-4BEB-A323-4D3017AE115D}" type="slidenum">
              <a:rPr lang="en-US" smtClean="0"/>
              <a:t>2</a:t>
            </a:fld>
            <a:endParaRPr lang="en-US"/>
          </a:p>
        </p:txBody>
      </p:sp>
    </p:spTree>
    <p:extLst>
      <p:ext uri="{BB962C8B-B14F-4D97-AF65-F5344CB8AC3E}">
        <p14:creationId xmlns:p14="http://schemas.microsoft.com/office/powerpoint/2010/main" val="168820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860281-49AA-4BEB-A323-4D3017AE115D}" type="slidenum">
              <a:rPr lang="en-US" smtClean="0"/>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860281-49AA-4BEB-A323-4D3017AE115D}" type="slidenum">
              <a:rPr lang="en-US" smtClean="0"/>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860281-49AA-4BEB-A323-4D3017AE115D}"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85E673D4-104F-40DB-97AA-A4E1EDE0228C}"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9762F86-195E-4467-9C41-6AB0DD65A29B}" type="slidenum">
              <a:rPr lang="en-US" smtClean="0"/>
              <a:pPr>
                <a:defRPr/>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2FB16F-4C77-4121-9A84-496BDD84AE90}" type="slidenum">
              <a:rPr lang="en-US" smtClean="0"/>
              <a:pPr>
                <a:defRPr/>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0CB0EC-C0E2-4324-9E92-B794A96D323F}" type="slidenum">
              <a:rPr lang="en-US"/>
              <a:pPr>
                <a:defRPr/>
              </a:pPr>
              <a:t>‹#›</a:t>
            </a:fld>
            <a:endParaRPr 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224EB4-96C3-492F-9363-D4ED2521A89A}" type="slidenum">
              <a:rPr lang="en-US"/>
              <a:pPr>
                <a:defRPr/>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B54A31-AB4F-44DA-9283-F9F8A6ACC994}" type="slidenum">
              <a:rPr lang="en-US" smtClean="0"/>
              <a:pPr>
                <a:defRPr/>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B76840-A69E-4C10-B6F3-E519D24F698D}" type="slidenum">
              <a:rPr lang="en-US" smtClean="0"/>
              <a:pPr>
                <a:defRPr/>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A956795-05CA-43BC-BF2E-1ABEFC952FDA}"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8D5AEC-ED64-4B9F-9997-ADCC504B2945}" type="slidenum">
              <a:rPr lang="en-US" smtClean="0"/>
              <a:pPr>
                <a:defRPr/>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0559B6D-EBB5-41DF-9F39-F6E4033ABA96}" type="slidenum">
              <a:rPr lang="en-US" smtClean="0"/>
              <a:pPr>
                <a:defRPr/>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E458C9B-931D-476C-95BF-612C61649F3B}" type="slidenum">
              <a:rPr lang="en-US" smtClean="0"/>
              <a:pPr>
                <a:defRPr/>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B3E660F-274F-479A-B69E-741C96A08685}"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p:txBody>
          <a:bodyPr/>
          <a:lstStyle/>
          <a:p>
            <a:pPr>
              <a:defRPr/>
            </a:pPr>
            <a:fld id="{17AE52A0-F032-4CEE-9D0C-D88407A93B68}" type="slidenum">
              <a:rPr lang="en-US" smtClean="0"/>
              <a:pPr>
                <a:defRPr/>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EF0E0D7C-6362-40FC-87FE-B2D3CD60707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spd="slow">
    <p:push dir="u"/>
  </p:transition>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hyperlink" Target="http://www.sciencephoto.com/media/250066/enlarg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vitiligorelief.com/wp-content/uploads/2010/08/rsz_1albanisim.jpg" TargetMode="External"/><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careerwomaninc.com/blog/wp-content/uploads/2011/02/004424801.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sumanasinc.com/webcontent/animations/content/mistakesmeiosis/mistakesmeiosi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learn.genetics.utah.edu/content/begin/traits/predictdisord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80" name="Rectangle 24"/>
          <p:cNvSpPr>
            <a:spLocks noGrp="1" noChangeArrowheads="1"/>
          </p:cNvSpPr>
          <p:nvPr>
            <p:ph type="ctrTitle"/>
          </p:nvPr>
        </p:nvSpPr>
        <p:spPr>
          <a:xfrm>
            <a:off x="4419600" y="2514600"/>
            <a:ext cx="3962400" cy="1524000"/>
          </a:xfrm>
        </p:spPr>
        <p:txBody>
          <a:bodyPr>
            <a:noAutofit/>
          </a:bodyPr>
          <a:lstStyle/>
          <a:p>
            <a:pPr algn="ctr" eaLnBrk="1" hangingPunct="1"/>
            <a:r>
              <a:rPr lang="en-US" sz="4400" dirty="0" smtClean="0">
                <a:solidFill>
                  <a:schemeClr val="tx1"/>
                </a:solidFill>
                <a:latin typeface="Hobo Std" pitchFamily="50" charset="0"/>
              </a:rPr>
              <a:t>Gender Determination</a:t>
            </a:r>
          </a:p>
        </p:txBody>
      </p:sp>
    </p:spTree>
    <p:extLst>
      <p:ext uri="{BB962C8B-B14F-4D97-AF65-F5344CB8AC3E}">
        <p14:creationId xmlns:p14="http://schemas.microsoft.com/office/powerpoint/2010/main" val="3742026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80"/>
                                        </p:tgtEl>
                                        <p:attrNameLst>
                                          <p:attrName>style.visibility</p:attrName>
                                        </p:attrNameLst>
                                      </p:cBhvr>
                                      <p:to>
                                        <p:strVal val="visible"/>
                                      </p:to>
                                    </p:set>
                                    <p:animEffect transition="in" filter="fade">
                                      <p:cBhvr>
                                        <p:cTn id="7" dur="1000"/>
                                        <p:tgtEl>
                                          <p:spTgt spid="19480"/>
                                        </p:tgtEl>
                                      </p:cBhvr>
                                    </p:animEffect>
                                    <p:anim calcmode="lin" valueType="num">
                                      <p:cBhvr>
                                        <p:cTn id="8" dur="1000" fill="hold"/>
                                        <p:tgtEl>
                                          <p:spTgt spid="19480"/>
                                        </p:tgtEl>
                                        <p:attrNameLst>
                                          <p:attrName>ppt_x</p:attrName>
                                        </p:attrNameLst>
                                      </p:cBhvr>
                                      <p:tavLst>
                                        <p:tav tm="0">
                                          <p:val>
                                            <p:strVal val="#ppt_x"/>
                                          </p:val>
                                        </p:tav>
                                        <p:tav tm="100000">
                                          <p:val>
                                            <p:strVal val="#ppt_x"/>
                                          </p:val>
                                        </p:tav>
                                      </p:tavLst>
                                    </p:anim>
                                    <p:anim calcmode="lin" valueType="num">
                                      <p:cBhvr>
                                        <p:cTn id="9" dur="1000" fill="hold"/>
                                        <p:tgtEl>
                                          <p:spTgt spid="194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80" name="Rectangle 24"/>
          <p:cNvSpPr>
            <a:spLocks noGrp="1" noChangeArrowheads="1"/>
          </p:cNvSpPr>
          <p:nvPr>
            <p:ph type="ctrTitle"/>
          </p:nvPr>
        </p:nvSpPr>
        <p:spPr>
          <a:xfrm>
            <a:off x="4572000" y="2362200"/>
            <a:ext cx="3657600" cy="2895600"/>
          </a:xfrm>
        </p:spPr>
        <p:txBody>
          <a:bodyPr>
            <a:noAutofit/>
          </a:bodyPr>
          <a:lstStyle/>
          <a:p>
            <a:pPr algn="ctr" eaLnBrk="1" hangingPunct="1"/>
            <a:r>
              <a:rPr lang="en-US" sz="6000" dirty="0" smtClean="0">
                <a:solidFill>
                  <a:schemeClr val="tx1"/>
                </a:solidFill>
                <a:latin typeface="Hobo Std" pitchFamily="50" charset="0"/>
              </a:rPr>
              <a:t>Human </a:t>
            </a:r>
            <a:br>
              <a:rPr lang="en-US" sz="6000" dirty="0" smtClean="0">
                <a:solidFill>
                  <a:schemeClr val="tx1"/>
                </a:solidFill>
                <a:latin typeface="Hobo Std" pitchFamily="50" charset="0"/>
              </a:rPr>
            </a:br>
            <a:r>
              <a:rPr lang="en-US" sz="6000" dirty="0" smtClean="0">
                <a:solidFill>
                  <a:schemeClr val="tx1"/>
                </a:solidFill>
                <a:latin typeface="Hobo Std" pitchFamily="50" charset="0"/>
              </a:rPr>
              <a:t>Genetic </a:t>
            </a:r>
            <a:br>
              <a:rPr lang="en-US" sz="6000" dirty="0" smtClean="0">
                <a:solidFill>
                  <a:schemeClr val="tx1"/>
                </a:solidFill>
                <a:latin typeface="Hobo Std" pitchFamily="50" charset="0"/>
              </a:rPr>
            </a:br>
            <a:r>
              <a:rPr lang="en-US" sz="6000" dirty="0" smtClean="0">
                <a:solidFill>
                  <a:schemeClr val="tx1"/>
                </a:solidFill>
                <a:latin typeface="Hobo Std" pitchFamily="50" charset="0"/>
              </a:rPr>
              <a:t>Disorders</a:t>
            </a:r>
          </a:p>
        </p:txBody>
      </p:sp>
      <p:pic>
        <p:nvPicPr>
          <p:cNvPr id="4100" name="Picture 4" descr="http://www.dnarss.com/images/chromosome_9_578_x_6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3984401"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5257800"/>
            <a:ext cx="2971800" cy="215444"/>
          </a:xfrm>
          <a:prstGeom prst="rect">
            <a:avLst/>
          </a:prstGeom>
        </p:spPr>
        <p:txBody>
          <a:bodyPr wrap="square">
            <a:spAutoFit/>
          </a:bodyPr>
          <a:lstStyle/>
          <a:p>
            <a:r>
              <a:rPr lang="en-US" sz="800" dirty="0" smtClean="0"/>
              <a:t>Images from</a:t>
            </a:r>
            <a:r>
              <a:rPr lang="en-US" sz="800" dirty="0"/>
              <a:t>: http://www.dnarss.com/Chromosome_9.html</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80"/>
                                        </p:tgtEl>
                                        <p:attrNameLst>
                                          <p:attrName>style.visibility</p:attrName>
                                        </p:attrNameLst>
                                      </p:cBhvr>
                                      <p:to>
                                        <p:strVal val="visible"/>
                                      </p:to>
                                    </p:set>
                                    <p:animEffect transition="in" filter="fade">
                                      <p:cBhvr>
                                        <p:cTn id="7" dur="1000"/>
                                        <p:tgtEl>
                                          <p:spTgt spid="19480"/>
                                        </p:tgtEl>
                                      </p:cBhvr>
                                    </p:animEffect>
                                    <p:anim calcmode="lin" valueType="num">
                                      <p:cBhvr>
                                        <p:cTn id="8" dur="1000" fill="hold"/>
                                        <p:tgtEl>
                                          <p:spTgt spid="19480"/>
                                        </p:tgtEl>
                                        <p:attrNameLst>
                                          <p:attrName>ppt_x</p:attrName>
                                        </p:attrNameLst>
                                      </p:cBhvr>
                                      <p:tavLst>
                                        <p:tav tm="0">
                                          <p:val>
                                            <p:strVal val="#ppt_x"/>
                                          </p:val>
                                        </p:tav>
                                        <p:tav tm="100000">
                                          <p:val>
                                            <p:strVal val="#ppt_x"/>
                                          </p:val>
                                        </p:tav>
                                      </p:tavLst>
                                    </p:anim>
                                    <p:anim calcmode="lin" valueType="num">
                                      <p:cBhvr>
                                        <p:cTn id="9" dur="1000" fill="hold"/>
                                        <p:tgtEl>
                                          <p:spTgt spid="194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447800"/>
            <a:ext cx="8153400" cy="1984808"/>
          </a:xfrm>
          <a:solidFill>
            <a:schemeClr val="bg1">
              <a:alpha val="50195"/>
            </a:schemeClr>
          </a:solidFill>
        </p:spPr>
        <p:txBody>
          <a:bodyPr>
            <a:normAutofit/>
          </a:bodyPr>
          <a:lstStyle/>
          <a:p>
            <a:pPr marL="68580" indent="0" eaLnBrk="1" hangingPunct="1">
              <a:lnSpc>
                <a:spcPct val="90000"/>
              </a:lnSpc>
              <a:buNone/>
            </a:pPr>
            <a:r>
              <a:rPr lang="en-US" sz="4000" dirty="0" smtClean="0">
                <a:latin typeface="Tahoma" pitchFamily="34" charset="0"/>
                <a:ea typeface="Tahoma" pitchFamily="34" charset="0"/>
                <a:cs typeface="Tahoma" pitchFamily="34" charset="0"/>
              </a:rPr>
              <a:t>Genes that control human traits can be altered (mutated) and then be inherited by offspring</a:t>
            </a:r>
          </a:p>
          <a:p>
            <a:pPr eaLnBrk="1" hangingPunct="1">
              <a:lnSpc>
                <a:spcPct val="90000"/>
              </a:lnSpc>
              <a:buFontTx/>
              <a:buNone/>
            </a:pPr>
            <a:endParaRPr lang="en-US" sz="4000" b="1" dirty="0" smtClean="0">
              <a:latin typeface="Lucida Console" pitchFamily="49"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762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457200" y="0"/>
            <a:ext cx="8229600" cy="1143000"/>
          </a:xfrm>
        </p:spPr>
        <p:txBody>
          <a:bodyPr>
            <a:noAutofit/>
          </a:bodyPr>
          <a:lstStyle/>
          <a:p>
            <a:r>
              <a:rPr lang="en-US" sz="4800" dirty="0" smtClean="0">
                <a:solidFill>
                  <a:schemeClr val="bg1"/>
                </a:solidFill>
                <a:latin typeface="Hobo Std" pitchFamily="50" charset="0"/>
              </a:rPr>
              <a:t>Genetic Traits and Disorders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76" y="3581400"/>
            <a:ext cx="2974324" cy="1665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6581745"/>
            <a:ext cx="9144000" cy="200055"/>
          </a:xfrm>
          <a:prstGeom prst="rect">
            <a:avLst/>
          </a:prstGeom>
        </p:spPr>
        <p:txBody>
          <a:bodyPr wrap="square">
            <a:spAutoFit/>
          </a:bodyPr>
          <a:lstStyle/>
          <a:p>
            <a:r>
              <a:rPr lang="en-US" sz="700" dirty="0" smtClean="0"/>
              <a:t>Images from</a:t>
            </a:r>
            <a:r>
              <a:rPr lang="en-US" sz="700" dirty="0"/>
              <a:t>: http://www.aldanaanatomy.com/category/skin/page/2</a:t>
            </a:r>
            <a:r>
              <a:rPr lang="en-US" sz="700" dirty="0" smtClean="0"/>
              <a:t>/,  http</a:t>
            </a:r>
            <a:r>
              <a:rPr lang="en-US" sz="700" dirty="0"/>
              <a:t>://www.eyesurgeonspc.com/lasik-rock-island/cataract_surgery_rock_island/cataract-surgery-rock-island.html, http://en.wikipedia.org/wiki/Polydactyly</a:t>
            </a:r>
          </a:p>
        </p:txBody>
      </p:sp>
      <p:pic>
        <p:nvPicPr>
          <p:cNvPr id="5124" name="Picture 4" descr="http://www.aldanaanatomy.com/wp-content/uploads/2011/06/albinis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91000"/>
            <a:ext cx="2971800" cy="22238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thumb/1/1c/Polydactyly_01_Lhand_AP.jpg/220px-Polydactyly_01_Lhand_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3310563"/>
            <a:ext cx="2095500" cy="2533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075">
                                            <p:txEl>
                                              <p:pRg st="0" end="0"/>
                                            </p:txEl>
                                          </p:spTgt>
                                        </p:tgtEl>
                                        <p:attrNameLst>
                                          <p:attrName>style.visibility</p:attrName>
                                        </p:attrNameLst>
                                      </p:cBhvr>
                                      <p:to>
                                        <p:strVal val="visible"/>
                                      </p:to>
                                    </p:set>
                                    <p:anim calcmode="lin" valueType="num">
                                      <p:cBhvr additive="base">
                                        <p:cTn id="17"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075">
                                            <p:txEl>
                                              <p:pRg st="0" end="0"/>
                                            </p:txEl>
                                          </p:spTgt>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fade">
                                      <p:cBhvr>
                                        <p:cTn id="26" dur="1000"/>
                                        <p:tgtEl>
                                          <p:spTgt spid="5124"/>
                                        </p:tgtEl>
                                      </p:cBhvr>
                                    </p:animEffect>
                                    <p:anim calcmode="lin" valueType="num">
                                      <p:cBhvr>
                                        <p:cTn id="27" dur="1000" fill="hold"/>
                                        <p:tgtEl>
                                          <p:spTgt spid="5124"/>
                                        </p:tgtEl>
                                        <p:attrNameLst>
                                          <p:attrName>ppt_x</p:attrName>
                                        </p:attrNameLst>
                                      </p:cBhvr>
                                      <p:tavLst>
                                        <p:tav tm="0">
                                          <p:val>
                                            <p:strVal val="#ppt_x"/>
                                          </p:val>
                                        </p:tav>
                                        <p:tav tm="100000">
                                          <p:val>
                                            <p:strVal val="#ppt_x"/>
                                          </p:val>
                                        </p:tav>
                                      </p:tavLst>
                                    </p:anim>
                                    <p:anim calcmode="lin" valueType="num">
                                      <p:cBhvr>
                                        <p:cTn id="28" dur="1000" fill="hold"/>
                                        <p:tgtEl>
                                          <p:spTgt spid="512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126"/>
                                        </p:tgtEl>
                                        <p:attrNameLst>
                                          <p:attrName>style.visibility</p:attrName>
                                        </p:attrNameLst>
                                      </p:cBhvr>
                                      <p:to>
                                        <p:strVal val="visible"/>
                                      </p:to>
                                    </p:set>
                                    <p:animEffect transition="in" filter="fade">
                                      <p:cBhvr>
                                        <p:cTn id="31" dur="1000"/>
                                        <p:tgtEl>
                                          <p:spTgt spid="5126"/>
                                        </p:tgtEl>
                                      </p:cBhvr>
                                    </p:animEffect>
                                    <p:anim calcmode="lin" valueType="num">
                                      <p:cBhvr>
                                        <p:cTn id="32" dur="1000" fill="hold"/>
                                        <p:tgtEl>
                                          <p:spTgt spid="5126"/>
                                        </p:tgtEl>
                                        <p:attrNameLst>
                                          <p:attrName>ppt_x</p:attrName>
                                        </p:attrNameLst>
                                      </p:cBhvr>
                                      <p:tavLst>
                                        <p:tav tm="0">
                                          <p:val>
                                            <p:strVal val="#ppt_x"/>
                                          </p:val>
                                        </p:tav>
                                        <p:tav tm="100000">
                                          <p:val>
                                            <p:strVal val="#ppt_x"/>
                                          </p:val>
                                        </p:tav>
                                      </p:tavLst>
                                    </p:anim>
                                    <p:anim calcmode="lin" valueType="num">
                                      <p:cBhvr>
                                        <p:cTn id="33"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txBox="1">
            <a:spLocks noChangeArrowheads="1"/>
          </p:cNvSpPr>
          <p:nvPr/>
        </p:nvSpPr>
        <p:spPr>
          <a:xfrm>
            <a:off x="1676400" y="2057400"/>
            <a:ext cx="82296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tx1"/>
                </a:solidFill>
                <a:latin typeface="Hobo Std" pitchFamily="50" charset="0"/>
              </a:rPr>
              <a:t>What is a mutation?</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7620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457200" y="381000"/>
            <a:ext cx="8229600" cy="9906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bg1"/>
                </a:solidFill>
                <a:latin typeface="Hobo Std" pitchFamily="50" charset="0"/>
              </a:rPr>
              <a:t>Question: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6" name="Rectangle 12"/>
          <p:cNvSpPr>
            <a:spLocks noGrp="1" noChangeArrowheads="1"/>
          </p:cNvSpPr>
          <p:nvPr>
            <p:ph idx="1"/>
          </p:nvPr>
        </p:nvSpPr>
        <p:spPr>
          <a:xfrm>
            <a:off x="533400" y="1524000"/>
            <a:ext cx="8458200" cy="5029200"/>
          </a:xfrm>
        </p:spPr>
        <p:txBody>
          <a:bodyPr>
            <a:normAutofit/>
          </a:bodyPr>
          <a:lstStyle/>
          <a:p>
            <a:pPr marL="68580" indent="0" eaLnBrk="1" hangingPunct="1">
              <a:lnSpc>
                <a:spcPct val="90000"/>
              </a:lnSpc>
              <a:buNone/>
            </a:pPr>
            <a:r>
              <a:rPr lang="en-US" sz="2800" b="1" dirty="0" smtClean="0">
                <a:solidFill>
                  <a:schemeClr val="tx1"/>
                </a:solidFill>
                <a:latin typeface="Tahoma" pitchFamily="34" charset="0"/>
                <a:ea typeface="Tahoma" pitchFamily="34" charset="0"/>
                <a:cs typeface="Tahoma" pitchFamily="34" charset="0"/>
              </a:rPr>
              <a:t>Definition= a change in DNA sequence that affects genetic info</a:t>
            </a:r>
          </a:p>
          <a:p>
            <a:pPr marL="68580" indent="0" eaLnBrk="1" hangingPunct="1">
              <a:lnSpc>
                <a:spcPct val="90000"/>
              </a:lnSpc>
              <a:buNone/>
            </a:pPr>
            <a:endParaRPr lang="en-US" sz="2800" b="1" dirty="0" smtClean="0">
              <a:solidFill>
                <a:schemeClr val="tx1"/>
              </a:solidFill>
              <a:latin typeface="Tahoma" pitchFamily="34" charset="0"/>
              <a:ea typeface="Tahoma" pitchFamily="34" charset="0"/>
              <a:cs typeface="Tahoma" pitchFamily="34" charset="0"/>
            </a:endParaRPr>
          </a:p>
          <a:p>
            <a:pPr marL="68580" indent="0" eaLnBrk="1" hangingPunct="1">
              <a:lnSpc>
                <a:spcPct val="90000"/>
              </a:lnSpc>
              <a:buNone/>
            </a:pPr>
            <a:endParaRPr lang="en-US" sz="2800" b="1" dirty="0">
              <a:solidFill>
                <a:schemeClr val="tx1"/>
              </a:solidFill>
              <a:latin typeface="Tahoma" pitchFamily="34" charset="0"/>
              <a:ea typeface="Tahoma" pitchFamily="34" charset="0"/>
              <a:cs typeface="Tahoma" pitchFamily="34" charset="0"/>
            </a:endParaRPr>
          </a:p>
          <a:p>
            <a:pPr marL="68580" indent="0" eaLnBrk="1" hangingPunct="1">
              <a:lnSpc>
                <a:spcPct val="90000"/>
              </a:lnSpc>
              <a:buNone/>
            </a:pPr>
            <a:endParaRPr lang="en-US" sz="2800" b="1" dirty="0" smtClean="0">
              <a:solidFill>
                <a:schemeClr val="tx1"/>
              </a:solidFill>
              <a:latin typeface="Tahoma" pitchFamily="34" charset="0"/>
              <a:ea typeface="Tahoma" pitchFamily="34" charset="0"/>
              <a:cs typeface="Tahoma" pitchFamily="34" charset="0"/>
            </a:endParaRPr>
          </a:p>
          <a:p>
            <a:pPr marL="68580" indent="0" eaLnBrk="1" hangingPunct="1">
              <a:lnSpc>
                <a:spcPct val="90000"/>
              </a:lnSpc>
              <a:buNone/>
            </a:pPr>
            <a:endParaRPr lang="en-US" sz="2800" b="1" dirty="0">
              <a:solidFill>
                <a:schemeClr val="tx1"/>
              </a:solidFill>
              <a:latin typeface="Tahoma" pitchFamily="34" charset="0"/>
              <a:ea typeface="Tahoma" pitchFamily="34" charset="0"/>
              <a:cs typeface="Tahoma" pitchFamily="34" charset="0"/>
            </a:endParaRPr>
          </a:p>
          <a:p>
            <a:pPr marL="68580" indent="0" eaLnBrk="1" hangingPunct="1">
              <a:lnSpc>
                <a:spcPct val="90000"/>
              </a:lnSpc>
              <a:buNone/>
            </a:pPr>
            <a:endParaRPr lang="en-US" sz="2800" b="1" dirty="0" smtClean="0">
              <a:solidFill>
                <a:schemeClr val="tx1"/>
              </a:solidFill>
              <a:latin typeface="Tahoma" pitchFamily="34" charset="0"/>
              <a:ea typeface="Tahoma" pitchFamily="34" charset="0"/>
              <a:cs typeface="Tahoma" pitchFamily="34" charset="0"/>
            </a:endParaRPr>
          </a:p>
          <a:p>
            <a:pPr marL="68580" indent="0" eaLnBrk="1" hangingPunct="1">
              <a:lnSpc>
                <a:spcPct val="90000"/>
              </a:lnSpc>
              <a:buNone/>
            </a:pPr>
            <a:endParaRPr lang="en-US" sz="2000" b="1" dirty="0" smtClean="0">
              <a:solidFill>
                <a:schemeClr val="tx1"/>
              </a:solidFill>
              <a:latin typeface="Tahoma" pitchFamily="34" charset="0"/>
              <a:ea typeface="Tahoma" pitchFamily="34" charset="0"/>
              <a:cs typeface="Tahoma" pitchFamily="34" charset="0"/>
            </a:endParaRPr>
          </a:p>
          <a:p>
            <a:pPr marL="68580" indent="0" eaLnBrk="1" hangingPunct="1">
              <a:lnSpc>
                <a:spcPct val="90000"/>
              </a:lnSpc>
              <a:buNone/>
            </a:pPr>
            <a:endParaRPr lang="en-US" sz="1000" b="1" dirty="0">
              <a:solidFill>
                <a:schemeClr val="tx1"/>
              </a:solidFill>
              <a:latin typeface="Tahoma" pitchFamily="34" charset="0"/>
              <a:ea typeface="Tahoma" pitchFamily="34" charset="0"/>
              <a:cs typeface="Tahoma" pitchFamily="34" charset="0"/>
            </a:endParaRPr>
          </a:p>
          <a:p>
            <a:pPr marL="68580" indent="0">
              <a:lnSpc>
                <a:spcPct val="90000"/>
              </a:lnSpc>
              <a:buNone/>
            </a:pPr>
            <a:r>
              <a:rPr lang="en-US" sz="2800" b="1" dirty="0" smtClean="0">
                <a:solidFill>
                  <a:schemeClr val="tx1"/>
                </a:solidFill>
                <a:latin typeface="Tahoma" pitchFamily="34" charset="0"/>
                <a:ea typeface="Tahoma" pitchFamily="34" charset="0"/>
                <a:cs typeface="Tahoma" pitchFamily="34" charset="0"/>
              </a:rPr>
              <a:t>NOTE </a:t>
            </a:r>
            <a:r>
              <a:rPr lang="en-US" sz="2800" b="1" dirty="0">
                <a:solidFill>
                  <a:schemeClr val="tx1"/>
                </a:solidFill>
                <a:latin typeface="Tahoma" pitchFamily="34" charset="0"/>
                <a:ea typeface="Tahoma" pitchFamily="34" charset="0"/>
                <a:cs typeface="Tahoma" pitchFamily="34" charset="0"/>
              </a:rPr>
              <a:t>= The result of </a:t>
            </a:r>
            <a:r>
              <a:rPr lang="en-US" sz="2800" b="1" i="1" dirty="0">
                <a:solidFill>
                  <a:schemeClr val="tx1"/>
                </a:solidFill>
                <a:latin typeface="Tahoma" pitchFamily="34" charset="0"/>
                <a:ea typeface="Tahoma" pitchFamily="34" charset="0"/>
                <a:cs typeface="Tahoma" pitchFamily="34" charset="0"/>
              </a:rPr>
              <a:t>some</a:t>
            </a:r>
            <a:r>
              <a:rPr lang="en-US" sz="2800" b="1" dirty="0">
                <a:solidFill>
                  <a:schemeClr val="tx1"/>
                </a:solidFill>
                <a:latin typeface="Tahoma" pitchFamily="34" charset="0"/>
                <a:ea typeface="Tahoma" pitchFamily="34" charset="0"/>
                <a:cs typeface="Tahoma" pitchFamily="34" charset="0"/>
              </a:rPr>
              <a:t> mutations are genetic </a:t>
            </a:r>
            <a:r>
              <a:rPr lang="en-US" sz="2800" b="1" dirty="0" smtClean="0">
                <a:solidFill>
                  <a:schemeClr val="tx1"/>
                </a:solidFill>
                <a:latin typeface="Tahoma" pitchFamily="34" charset="0"/>
                <a:ea typeface="Tahoma" pitchFamily="34" charset="0"/>
                <a:cs typeface="Tahoma" pitchFamily="34" charset="0"/>
              </a:rPr>
              <a:t>disorders, not all!</a:t>
            </a:r>
            <a:endParaRPr lang="en-US" sz="2800" b="1" dirty="0">
              <a:solidFill>
                <a:schemeClr val="tx1"/>
              </a:solidFill>
              <a:latin typeface="Tahoma" pitchFamily="34" charset="0"/>
              <a:ea typeface="Tahoma" pitchFamily="34" charset="0"/>
              <a:cs typeface="Tahoma" pitchFamily="34" charset="0"/>
            </a:endParaRPr>
          </a:p>
          <a:p>
            <a:pPr marL="68580" indent="0" eaLnBrk="1" hangingPunct="1">
              <a:lnSpc>
                <a:spcPct val="90000"/>
              </a:lnSpc>
              <a:buNone/>
            </a:pPr>
            <a:endParaRPr lang="en-US" sz="2800" b="1" dirty="0" smtClean="0">
              <a:solidFill>
                <a:schemeClr val="tx1"/>
              </a:solidFill>
              <a:latin typeface="Tahoma" pitchFamily="34" charset="0"/>
              <a:ea typeface="Tahoma" pitchFamily="34" charset="0"/>
              <a:cs typeface="Tahoma"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762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457200" y="0"/>
            <a:ext cx="8229600" cy="1143000"/>
          </a:xfrm>
        </p:spPr>
        <p:txBody>
          <a:bodyPr>
            <a:noAutofit/>
          </a:bodyPr>
          <a:lstStyle/>
          <a:p>
            <a:r>
              <a:rPr lang="en-US" sz="4800" dirty="0" smtClean="0">
                <a:solidFill>
                  <a:schemeClr val="bg1"/>
                </a:solidFill>
                <a:latin typeface="Hobo Std" pitchFamily="50" charset="0"/>
              </a:rPr>
              <a:t>Mutation</a:t>
            </a:r>
          </a:p>
        </p:txBody>
      </p:sp>
      <p:pic>
        <p:nvPicPr>
          <p:cNvPr id="7170" name="Picture 2" descr="http://alsn.mda.org/files/alsn/imagecache/story_main_image_620x/DNA-letters-with-mutation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145" y="2438400"/>
            <a:ext cx="3810000" cy="2525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6553200"/>
            <a:ext cx="4572000" cy="215444"/>
          </a:xfrm>
          <a:prstGeom prst="rect">
            <a:avLst/>
          </a:prstGeom>
        </p:spPr>
        <p:txBody>
          <a:bodyPr>
            <a:spAutoFit/>
          </a:bodyPr>
          <a:lstStyle/>
          <a:p>
            <a:r>
              <a:rPr lang="en-US" sz="800" dirty="0" smtClean="0"/>
              <a:t>Image from: http</a:t>
            </a:r>
            <a:r>
              <a:rPr lang="en-US" sz="800" dirty="0"/>
              <a:t>://alsn.mda.org/news/c9orf72-mutation-most-common-cause-als-ftd-als-ftd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1756">
                                            <p:txEl>
                                              <p:pRg st="0" end="0"/>
                                            </p:txEl>
                                          </p:spTgt>
                                        </p:tgtEl>
                                        <p:attrNameLst>
                                          <p:attrName>style.visibility</p:attrName>
                                        </p:attrNameLst>
                                      </p:cBhvr>
                                      <p:to>
                                        <p:strVal val="visible"/>
                                      </p:to>
                                    </p:set>
                                    <p:anim calcmode="lin" valueType="num">
                                      <p:cBhvr additive="base">
                                        <p:cTn id="17" dur="500" fill="hold"/>
                                        <p:tgtEl>
                                          <p:spTgt spid="3175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175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 calcmode="lin" valueType="num">
                                      <p:cBhvr additive="base">
                                        <p:cTn id="21" dur="500" fill="hold"/>
                                        <p:tgtEl>
                                          <p:spTgt spid="7170"/>
                                        </p:tgtEl>
                                        <p:attrNameLst>
                                          <p:attrName>ppt_x</p:attrName>
                                        </p:attrNameLst>
                                      </p:cBhvr>
                                      <p:tavLst>
                                        <p:tav tm="0">
                                          <p:val>
                                            <p:strVal val="#ppt_x"/>
                                          </p:val>
                                        </p:tav>
                                        <p:tav tm="100000">
                                          <p:val>
                                            <p:strVal val="#ppt_x"/>
                                          </p:val>
                                        </p:tav>
                                      </p:tavLst>
                                    </p:anim>
                                    <p:anim calcmode="lin" valueType="num">
                                      <p:cBhvr additive="base">
                                        <p:cTn id="2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756">
                                            <p:txEl>
                                              <p:pRg st="8" end="8"/>
                                            </p:txEl>
                                          </p:spTgt>
                                        </p:tgtEl>
                                        <p:attrNameLst>
                                          <p:attrName>style.visibility</p:attrName>
                                        </p:attrNameLst>
                                      </p:cBhvr>
                                      <p:to>
                                        <p:strVal val="visible"/>
                                      </p:to>
                                    </p:set>
                                    <p:anim calcmode="lin" valueType="num">
                                      <p:cBhvr additive="base">
                                        <p:cTn id="27" dur="500" fill="hold"/>
                                        <p:tgtEl>
                                          <p:spTgt spid="31756">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75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27"/>
          <p:cNvSpPr txBox="1">
            <a:spLocks noChangeArrowheads="1"/>
          </p:cNvSpPr>
          <p:nvPr/>
        </p:nvSpPr>
        <p:spPr bwMode="auto">
          <a:xfrm>
            <a:off x="1143000" y="1787512"/>
            <a:ext cx="7772400" cy="3785652"/>
          </a:xfrm>
          <a:prstGeom prst="rect">
            <a:avLst/>
          </a:prstGeom>
          <a:noFill/>
          <a:ln w="9525">
            <a:noFill/>
            <a:miter lim="800000"/>
            <a:headEnd/>
            <a:tailEnd/>
          </a:ln>
        </p:spPr>
        <p:txBody>
          <a:bodyPr wrap="square">
            <a:spAutoFit/>
          </a:bodyPr>
          <a:lstStyle/>
          <a:p>
            <a:pPr>
              <a:spcBef>
                <a:spcPct val="50000"/>
              </a:spcBef>
            </a:pPr>
            <a:r>
              <a:rPr lang="en-US" sz="3600" b="1" dirty="0" smtClean="0">
                <a:latin typeface="Tahoma" pitchFamily="34" charset="0"/>
                <a:ea typeface="Tahoma" pitchFamily="34" charset="0"/>
                <a:cs typeface="Tahoma" pitchFamily="34" charset="0"/>
              </a:rPr>
              <a:t>Four main ways</a:t>
            </a:r>
          </a:p>
          <a:p>
            <a:pPr marL="1149350" indent="-692150">
              <a:spcBef>
                <a:spcPts val="0"/>
              </a:spcBef>
              <a:buAutoNum type="arabicPeriod"/>
            </a:pPr>
            <a:r>
              <a:rPr lang="en-US" sz="3600" b="1" dirty="0" smtClean="0">
                <a:latin typeface="Tahoma" pitchFamily="34" charset="0"/>
                <a:ea typeface="Tahoma" pitchFamily="34" charset="0"/>
                <a:cs typeface="Tahoma" pitchFamily="34" charset="0"/>
              </a:rPr>
              <a:t>Single gene</a:t>
            </a:r>
          </a:p>
          <a:p>
            <a:pPr marL="1149350" indent="-692150">
              <a:spcBef>
                <a:spcPts val="0"/>
              </a:spcBef>
              <a:buAutoNum type="arabicPeriod"/>
            </a:pPr>
            <a:r>
              <a:rPr lang="en-US" sz="3600" b="1" dirty="0" smtClean="0">
                <a:latin typeface="Tahoma" pitchFamily="34" charset="0"/>
                <a:ea typeface="Tahoma" pitchFamily="34" charset="0"/>
                <a:cs typeface="Tahoma" pitchFamily="34" charset="0"/>
              </a:rPr>
              <a:t>Multifactorial </a:t>
            </a:r>
          </a:p>
          <a:p>
            <a:pPr marL="1149350" indent="-692150">
              <a:spcBef>
                <a:spcPts val="0"/>
              </a:spcBef>
              <a:buAutoNum type="arabicPeriod"/>
            </a:pPr>
            <a:r>
              <a:rPr lang="en-US" sz="3600" b="1" dirty="0" smtClean="0">
                <a:latin typeface="Tahoma" pitchFamily="34" charset="0"/>
                <a:ea typeface="Tahoma" pitchFamily="34" charset="0"/>
                <a:cs typeface="Tahoma" pitchFamily="34" charset="0"/>
              </a:rPr>
              <a:t>Chromosomal abnormality</a:t>
            </a:r>
          </a:p>
          <a:p>
            <a:pPr marL="1149350" indent="-692150">
              <a:spcBef>
                <a:spcPts val="0"/>
              </a:spcBef>
              <a:buAutoNum type="arabicPeriod"/>
            </a:pPr>
            <a:r>
              <a:rPr lang="en-US" sz="3600" b="1" dirty="0" smtClean="0">
                <a:latin typeface="Tahoma" pitchFamily="34" charset="0"/>
                <a:ea typeface="Tahoma" pitchFamily="34" charset="0"/>
                <a:cs typeface="Tahoma" pitchFamily="34" charset="0"/>
              </a:rPr>
              <a:t>X-linked</a:t>
            </a:r>
          </a:p>
          <a:p>
            <a:pPr marL="742950" indent="-742950">
              <a:spcBef>
                <a:spcPct val="50000"/>
              </a:spcBef>
              <a:buAutoNum type="arabicPeriod"/>
            </a:pPr>
            <a:endParaRPr lang="en-US" sz="4000" b="1" dirty="0">
              <a:latin typeface="Tahoma" pitchFamily="34" charset="0"/>
              <a:ea typeface="Tahoma" pitchFamily="34" charset="0"/>
              <a:cs typeface="Tahoma" pitchFamily="34"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7620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457200" y="76200"/>
            <a:ext cx="82296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chemeClr val="bg1"/>
                </a:solidFill>
                <a:latin typeface="Hobo Std" pitchFamily="50" charset="0"/>
              </a:rPr>
              <a:t>How are disorders passed or inherited?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additive="base">
                                        <p:cTn id="17" dur="500" fill="hold"/>
                                        <p:tgtEl>
                                          <p:spTgt spid="7170"/>
                                        </p:tgtEl>
                                        <p:attrNameLst>
                                          <p:attrName>ppt_x</p:attrName>
                                        </p:attrNameLst>
                                      </p:cBhvr>
                                      <p:tavLst>
                                        <p:tav tm="0">
                                          <p:val>
                                            <p:strVal val="#ppt_x"/>
                                          </p:val>
                                        </p:tav>
                                        <p:tav tm="100000">
                                          <p:val>
                                            <p:strVal val="#ppt_x"/>
                                          </p:val>
                                        </p:tav>
                                      </p:tavLst>
                                    </p:anim>
                                    <p:anim calcmode="lin" valueType="num">
                                      <p:cBhvr additive="base">
                                        <p:cTn id="1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Text Box 9"/>
          <p:cNvSpPr txBox="1">
            <a:spLocks noChangeArrowheads="1"/>
          </p:cNvSpPr>
          <p:nvPr/>
        </p:nvSpPr>
        <p:spPr bwMode="auto">
          <a:xfrm>
            <a:off x="623455" y="1509132"/>
            <a:ext cx="8215745" cy="3139321"/>
          </a:xfrm>
          <a:prstGeom prst="rect">
            <a:avLst/>
          </a:prstGeom>
          <a:noFill/>
          <a:ln w="76200" cmpd="tri">
            <a:noFill/>
            <a:miter lim="800000"/>
            <a:headEnd/>
            <a:tailEnd/>
          </a:ln>
        </p:spPr>
        <p:txBody>
          <a:bodyPr wrap="square">
            <a:spAutoFit/>
          </a:bodyPr>
          <a:lstStyle/>
          <a:p>
            <a:pPr>
              <a:spcBef>
                <a:spcPct val="50000"/>
              </a:spcBef>
            </a:pPr>
            <a:r>
              <a:rPr lang="en-US" sz="3300" b="1" dirty="0">
                <a:latin typeface="Tahoma" pitchFamily="34" charset="0"/>
                <a:ea typeface="Tahoma" pitchFamily="34" charset="0"/>
                <a:cs typeface="Tahoma" pitchFamily="34" charset="0"/>
              </a:rPr>
              <a:t>The problem </a:t>
            </a:r>
            <a:r>
              <a:rPr lang="en-US" sz="3300" b="1" dirty="0" smtClean="0">
                <a:latin typeface="Tahoma" pitchFamily="34" charset="0"/>
                <a:ea typeface="Tahoma" pitchFamily="34" charset="0"/>
                <a:cs typeface="Tahoma" pitchFamily="34" charset="0"/>
              </a:rPr>
              <a:t>trait is </a:t>
            </a:r>
            <a:r>
              <a:rPr lang="en-US" sz="3300" b="1" dirty="0">
                <a:latin typeface="Tahoma" pitchFamily="34" charset="0"/>
                <a:ea typeface="Tahoma" pitchFamily="34" charset="0"/>
                <a:cs typeface="Tahoma" pitchFamily="34" charset="0"/>
              </a:rPr>
              <a:t>controlled by a </a:t>
            </a:r>
            <a:r>
              <a:rPr lang="en-US" sz="3300" b="1" dirty="0" smtClean="0">
                <a:latin typeface="Tahoma" pitchFamily="34" charset="0"/>
                <a:ea typeface="Tahoma" pitchFamily="34" charset="0"/>
                <a:cs typeface="Tahoma" pitchFamily="34" charset="0"/>
              </a:rPr>
              <a:t>single </a:t>
            </a:r>
            <a:r>
              <a:rPr lang="en-US" sz="3300" b="1" dirty="0">
                <a:latin typeface="Tahoma" pitchFamily="34" charset="0"/>
                <a:ea typeface="Tahoma" pitchFamily="34" charset="0"/>
                <a:cs typeface="Tahoma" pitchFamily="34" charset="0"/>
              </a:rPr>
              <a:t>gene </a:t>
            </a:r>
            <a:r>
              <a:rPr lang="en-US" sz="3300" b="1" dirty="0" smtClean="0">
                <a:latin typeface="Tahoma" pitchFamily="34" charset="0"/>
                <a:ea typeface="Tahoma" pitchFamily="34" charset="0"/>
                <a:cs typeface="Tahoma" pitchFamily="34" charset="0"/>
              </a:rPr>
              <a:t>and can be passed in a dominant/recessive manner.   	</a:t>
            </a:r>
          </a:p>
          <a:p>
            <a:pPr>
              <a:spcBef>
                <a:spcPct val="50000"/>
              </a:spcBef>
            </a:pPr>
            <a:endParaRPr lang="en-US" sz="3300" b="1" dirty="0">
              <a:latin typeface="Tahoma" pitchFamily="34" charset="0"/>
              <a:ea typeface="Tahoma" pitchFamily="34" charset="0"/>
              <a:cs typeface="Tahoma" pitchFamily="34" charset="0"/>
            </a:endParaRPr>
          </a:p>
          <a:p>
            <a:pPr>
              <a:spcBef>
                <a:spcPct val="50000"/>
              </a:spcBef>
            </a:pPr>
            <a:r>
              <a:rPr lang="en-US" sz="3300" b="1" dirty="0" smtClean="0">
                <a:latin typeface="Tahoma" pitchFamily="34" charset="0"/>
                <a:ea typeface="Tahoma" pitchFamily="34" charset="0"/>
                <a:cs typeface="Tahoma" pitchFamily="34" charset="0"/>
              </a:rPr>
              <a:t>	Examples . . .</a:t>
            </a:r>
            <a:endParaRPr lang="en-US" sz="3300" b="1" dirty="0">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8" t="23428" r="21428" b="73273"/>
          <a:stretch/>
        </p:blipFill>
        <p:spPr bwMode="auto">
          <a:xfrm>
            <a:off x="0" y="-76200"/>
            <a:ext cx="9144000" cy="133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457200" y="0"/>
            <a:ext cx="8229600" cy="1184564"/>
          </a:xfrm>
        </p:spPr>
        <p:txBody>
          <a:bodyPr>
            <a:noAutofit/>
          </a:bodyPr>
          <a:lstStyle/>
          <a:p>
            <a:r>
              <a:rPr lang="en-US" sz="4800" dirty="0" smtClean="0">
                <a:solidFill>
                  <a:schemeClr val="bg1"/>
                </a:solidFill>
                <a:latin typeface="Hobo Std" pitchFamily="50" charset="0"/>
              </a:rPr>
              <a:t>1. Single Gene Disorders</a:t>
            </a:r>
            <a:endParaRPr lang="en-US" sz="2400" dirty="0" smtClean="0">
              <a:solidFill>
                <a:schemeClr val="bg1"/>
              </a:solidFill>
              <a:latin typeface="Hobo Std" pitchFamily="50"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369">
                                            <p:txEl>
                                              <p:pRg st="0" end="0"/>
                                            </p:txEl>
                                          </p:spTgt>
                                        </p:tgtEl>
                                        <p:attrNameLst>
                                          <p:attrName>style.visibility</p:attrName>
                                        </p:attrNameLst>
                                      </p:cBhvr>
                                      <p:to>
                                        <p:strVal val="visible"/>
                                      </p:to>
                                    </p:set>
                                    <p:anim calcmode="lin" valueType="num">
                                      <p:cBhvr additive="base">
                                        <p:cTn id="17" dur="500" fill="hold"/>
                                        <p:tgtEl>
                                          <p:spTgt spid="15369">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9">
                                            <p:txEl>
                                              <p:pRg st="2" end="2"/>
                                            </p:txEl>
                                          </p:spTgt>
                                        </p:tgtEl>
                                        <p:attrNameLst>
                                          <p:attrName>style.visibility</p:attrName>
                                        </p:attrNameLst>
                                      </p:cBhvr>
                                      <p:to>
                                        <p:strVal val="visible"/>
                                      </p:to>
                                    </p:set>
                                    <p:anim calcmode="lin" valueType="num">
                                      <p:cBhvr additive="base">
                                        <p:cTn id="23" dur="500" fill="hold"/>
                                        <p:tgtEl>
                                          <p:spTgt spid="1536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Text Box 9"/>
          <p:cNvSpPr txBox="1">
            <a:spLocks noChangeArrowheads="1"/>
          </p:cNvSpPr>
          <p:nvPr/>
        </p:nvSpPr>
        <p:spPr bwMode="auto">
          <a:xfrm>
            <a:off x="471055" y="1260764"/>
            <a:ext cx="8215745" cy="4870564"/>
          </a:xfrm>
          <a:prstGeom prst="rect">
            <a:avLst/>
          </a:prstGeom>
          <a:noFill/>
          <a:ln w="76200" cmpd="tri">
            <a:noFill/>
            <a:miter lim="800000"/>
            <a:headEnd/>
            <a:tailEnd/>
          </a:ln>
        </p:spPr>
        <p:txBody>
          <a:bodyPr wrap="square">
            <a:spAutoFit/>
          </a:bodyPr>
          <a:lstStyle/>
          <a:p>
            <a:pPr>
              <a:spcBef>
                <a:spcPct val="50000"/>
              </a:spcBef>
            </a:pPr>
            <a:r>
              <a:rPr lang="en-US" sz="3300" b="1" dirty="0" smtClean="0">
                <a:latin typeface="Tahoma" pitchFamily="34" charset="0"/>
                <a:ea typeface="Tahoma" pitchFamily="34" charset="0"/>
                <a:cs typeface="Tahoma" pitchFamily="34" charset="0"/>
              </a:rPr>
              <a:t>Dominant</a:t>
            </a:r>
          </a:p>
          <a:p>
            <a:pPr marL="971550" lvl="1" indent="-514350">
              <a:spcBef>
                <a:spcPct val="50000"/>
              </a:spcBef>
              <a:buAutoNum type="arabicPeriod"/>
            </a:pPr>
            <a:r>
              <a:rPr lang="en-US" sz="3300" b="1" dirty="0" err="1" smtClean="0">
                <a:latin typeface="Tahoma" pitchFamily="34" charset="0"/>
                <a:ea typeface="Tahoma" pitchFamily="34" charset="0"/>
                <a:cs typeface="Tahoma" pitchFamily="34" charset="0"/>
              </a:rPr>
              <a:t>Achondroplasia</a:t>
            </a:r>
            <a:r>
              <a:rPr lang="en-US" sz="3300" b="1" dirty="0" smtClean="0">
                <a:latin typeface="Tahoma" pitchFamily="34" charset="0"/>
                <a:ea typeface="Tahoma" pitchFamily="34" charset="0"/>
                <a:cs typeface="Tahoma" pitchFamily="34" charset="0"/>
              </a:rPr>
              <a:t>		</a:t>
            </a:r>
          </a:p>
          <a:p>
            <a:pPr marL="514350" indent="-514350">
              <a:spcBef>
                <a:spcPct val="50000"/>
              </a:spcBef>
              <a:buAutoNum type="arabicPeriod"/>
            </a:pPr>
            <a:endParaRPr lang="en-US" sz="3300" b="1" dirty="0" smtClean="0">
              <a:latin typeface="Tahoma" pitchFamily="34" charset="0"/>
              <a:ea typeface="Tahoma" pitchFamily="34" charset="0"/>
              <a:cs typeface="Tahoma" pitchFamily="34" charset="0"/>
            </a:endParaRPr>
          </a:p>
          <a:p>
            <a:pPr marL="514350" indent="-514350">
              <a:spcBef>
                <a:spcPct val="50000"/>
              </a:spcBef>
              <a:buAutoNum type="arabicPeriod"/>
            </a:pPr>
            <a:endParaRPr lang="en-US" sz="2000" b="1" dirty="0" smtClean="0">
              <a:latin typeface="Tahoma" pitchFamily="34" charset="0"/>
              <a:ea typeface="Tahoma" pitchFamily="34" charset="0"/>
              <a:cs typeface="Tahoma" pitchFamily="34" charset="0"/>
            </a:endParaRPr>
          </a:p>
          <a:p>
            <a:pPr marL="5029200" lvl="8">
              <a:spcBef>
                <a:spcPct val="50000"/>
              </a:spcBef>
            </a:pPr>
            <a:r>
              <a:rPr lang="en-US" sz="3300" b="1" dirty="0" smtClean="0">
                <a:latin typeface="Tahoma" pitchFamily="34" charset="0"/>
                <a:ea typeface="Tahoma" pitchFamily="34" charset="0"/>
                <a:cs typeface="Tahoma" pitchFamily="34" charset="0"/>
              </a:rPr>
              <a:t> 2. Cataracts</a:t>
            </a:r>
          </a:p>
          <a:p>
            <a:pPr marL="514350" indent="-514350">
              <a:spcBef>
                <a:spcPct val="50000"/>
              </a:spcBef>
              <a:buAutoNum type="arabicPeriod"/>
            </a:pPr>
            <a:endParaRPr lang="en-US" sz="3300" b="1" dirty="0" smtClean="0">
              <a:latin typeface="Tahoma" pitchFamily="34" charset="0"/>
              <a:ea typeface="Tahoma" pitchFamily="34" charset="0"/>
              <a:cs typeface="Tahoma" pitchFamily="34" charset="0"/>
            </a:endParaRPr>
          </a:p>
          <a:p>
            <a:pPr lvl="4">
              <a:spcBef>
                <a:spcPct val="50000"/>
              </a:spcBef>
            </a:pPr>
            <a:r>
              <a:rPr lang="en-US" sz="3300" b="1" dirty="0" smtClean="0">
                <a:latin typeface="Tahoma" pitchFamily="34" charset="0"/>
                <a:ea typeface="Tahoma" pitchFamily="34" charset="0"/>
                <a:cs typeface="Tahoma" pitchFamily="34" charset="0"/>
              </a:rPr>
              <a:t>3. </a:t>
            </a:r>
            <a:r>
              <a:rPr lang="en-US" sz="3300" b="1" dirty="0" err="1" smtClean="0">
                <a:latin typeface="Tahoma" pitchFamily="34" charset="0"/>
                <a:ea typeface="Tahoma" pitchFamily="34" charset="0"/>
                <a:cs typeface="Tahoma" pitchFamily="34" charset="0"/>
              </a:rPr>
              <a:t>Polydactyly</a:t>
            </a:r>
            <a:endParaRPr lang="en-US" sz="3300" b="1" dirty="0">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8" t="23428" r="21428" b="73273"/>
          <a:stretch/>
        </p:blipFill>
        <p:spPr bwMode="auto">
          <a:xfrm>
            <a:off x="0" y="-76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457200" y="-76200"/>
            <a:ext cx="8229600" cy="1143000"/>
          </a:xfrm>
        </p:spPr>
        <p:txBody>
          <a:bodyPr>
            <a:noAutofit/>
          </a:bodyPr>
          <a:lstStyle/>
          <a:p>
            <a:r>
              <a:rPr lang="en-US" sz="4800" dirty="0" smtClean="0">
                <a:solidFill>
                  <a:schemeClr val="bg1"/>
                </a:solidFill>
                <a:latin typeface="Hobo Std" pitchFamily="50" charset="0"/>
              </a:rPr>
              <a:t>Single Gene Disorders </a:t>
            </a:r>
            <a:r>
              <a:rPr lang="en-US" sz="2400" dirty="0" smtClean="0">
                <a:solidFill>
                  <a:schemeClr val="bg1"/>
                </a:solidFill>
                <a:latin typeface="Hobo Std" pitchFamily="50" charset="0"/>
              </a:rPr>
              <a:t>(examples)</a:t>
            </a:r>
          </a:p>
        </p:txBody>
      </p:sp>
      <p:pic>
        <p:nvPicPr>
          <p:cNvPr id="9218" name="Picture 2" descr="http://www.tvchannelsfree.com/tcfcrawler/thumbs/000/122/1224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60763"/>
            <a:ext cx="3048000" cy="2286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 y="6553200"/>
            <a:ext cx="9067800" cy="215444"/>
          </a:xfrm>
          <a:prstGeom prst="rect">
            <a:avLst/>
          </a:prstGeom>
        </p:spPr>
        <p:txBody>
          <a:bodyPr wrap="square">
            <a:spAutoFit/>
          </a:bodyPr>
          <a:lstStyle/>
          <a:p>
            <a:r>
              <a:rPr lang="en-US" sz="800" dirty="0" smtClean="0"/>
              <a:t>Images </a:t>
            </a:r>
            <a:r>
              <a:rPr lang="en-US" sz="800" dirty="0"/>
              <a:t>from: http://www.tvchannelsfree.com/tvshows/232/Little-People--Big-World/3.html, http://www.avclinic.com/Cataract.htm http://www.beltina.org/health-dictionary/polydactyly-extra-fingers-toes.html </a:t>
            </a:r>
          </a:p>
        </p:txBody>
      </p:sp>
      <p:grpSp>
        <p:nvGrpSpPr>
          <p:cNvPr id="2" name="Group 1"/>
          <p:cNvGrpSpPr/>
          <p:nvPr/>
        </p:nvGrpSpPr>
        <p:grpSpPr>
          <a:xfrm>
            <a:off x="617826" y="3033807"/>
            <a:ext cx="4639974" cy="2071593"/>
            <a:chOff x="3852862" y="3047999"/>
            <a:chExt cx="4639974" cy="2071593"/>
          </a:xfrm>
        </p:grpSpPr>
        <p:pic>
          <p:nvPicPr>
            <p:cNvPr id="9223" name="Picture 7" descr="http://www.avclinic.com/Chy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2862" y="3047999"/>
              <a:ext cx="1579851" cy="2071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5" name="Picture 9" descr="http://www.avclinic.com/Chy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2712" y="3048000"/>
              <a:ext cx="1552201" cy="2071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7" name="Picture 11" descr="http://www.avclinic.com/Chy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8182"/>
            <a:stretch/>
          </p:blipFill>
          <p:spPr bwMode="auto">
            <a:xfrm>
              <a:off x="6991839" y="3048000"/>
              <a:ext cx="1500997" cy="2071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9229" name="Picture 13" descr="Polydactyly - extra fingers or to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639489"/>
            <a:ext cx="1796762" cy="1913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876800" y="2362200"/>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10200" y="5791200"/>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257801" y="4267200"/>
            <a:ext cx="3809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079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15369">
                                            <p:txEl>
                                              <p:pRg st="0" end="0"/>
                                            </p:txEl>
                                          </p:spTgt>
                                        </p:tgtEl>
                                        <p:attrNameLst>
                                          <p:attrName>style.visibility</p:attrName>
                                        </p:attrNameLst>
                                      </p:cBhvr>
                                      <p:to>
                                        <p:strVal val="visible"/>
                                      </p:to>
                                    </p:set>
                                    <p:anim calcmode="lin" valueType="num">
                                      <p:cBhvr additive="base">
                                        <p:cTn id="17" dur="500" fill="hold"/>
                                        <p:tgtEl>
                                          <p:spTgt spid="15369">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369">
                                            <p:txEl>
                                              <p:pRg st="1" end="1"/>
                                            </p:txEl>
                                          </p:spTgt>
                                        </p:tgtEl>
                                        <p:attrNameLst>
                                          <p:attrName>style.visibility</p:attrName>
                                        </p:attrNameLst>
                                      </p:cBhvr>
                                      <p:to>
                                        <p:strVal val="visible"/>
                                      </p:to>
                                    </p:set>
                                    <p:anim calcmode="lin" valueType="num">
                                      <p:cBhvr additive="base">
                                        <p:cTn id="23" dur="500" fill="hold"/>
                                        <p:tgtEl>
                                          <p:spTgt spid="15369">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69">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218"/>
                                        </p:tgtEl>
                                        <p:attrNameLst>
                                          <p:attrName>style.visibility</p:attrName>
                                        </p:attrNameLst>
                                      </p:cBhvr>
                                      <p:to>
                                        <p:strVal val="visible"/>
                                      </p:to>
                                    </p:set>
                                    <p:animEffect transition="in" filter="fade">
                                      <p:cBhvr>
                                        <p:cTn id="33" dur="1000"/>
                                        <p:tgtEl>
                                          <p:spTgt spid="9218"/>
                                        </p:tgtEl>
                                      </p:cBhvr>
                                    </p:animEffect>
                                    <p:anim calcmode="lin" valueType="num">
                                      <p:cBhvr>
                                        <p:cTn id="34" dur="1000" fill="hold"/>
                                        <p:tgtEl>
                                          <p:spTgt spid="9218"/>
                                        </p:tgtEl>
                                        <p:attrNameLst>
                                          <p:attrName>ppt_x</p:attrName>
                                        </p:attrNameLst>
                                      </p:cBhvr>
                                      <p:tavLst>
                                        <p:tav tm="0">
                                          <p:val>
                                            <p:strVal val="#ppt_x"/>
                                          </p:val>
                                        </p:tav>
                                        <p:tav tm="100000">
                                          <p:val>
                                            <p:strVal val="#ppt_x"/>
                                          </p:val>
                                        </p:tav>
                                      </p:tavLst>
                                    </p:anim>
                                    <p:anim calcmode="lin" valueType="num">
                                      <p:cBhvr>
                                        <p:cTn id="35"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5369">
                                            <p:txEl>
                                              <p:pRg st="4" end="4"/>
                                            </p:txEl>
                                          </p:spTgt>
                                        </p:tgtEl>
                                        <p:attrNameLst>
                                          <p:attrName>style.visibility</p:attrName>
                                        </p:attrNameLst>
                                      </p:cBhvr>
                                      <p:to>
                                        <p:strVal val="visible"/>
                                      </p:to>
                                    </p:set>
                                    <p:anim calcmode="lin" valueType="num">
                                      <p:cBhvr additive="base">
                                        <p:cTn id="40" dur="500" fill="hold"/>
                                        <p:tgtEl>
                                          <p:spTgt spid="15369">
                                            <p:txEl>
                                              <p:pRg st="4" end="4"/>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5369">
                                            <p:txEl>
                                              <p:pRg st="4" end="4"/>
                                            </p:txEl>
                                          </p:spTgt>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5369">
                                            <p:txEl>
                                              <p:pRg st="6" end="6"/>
                                            </p:txEl>
                                          </p:spTgt>
                                        </p:tgtEl>
                                        <p:attrNameLst>
                                          <p:attrName>style.visibility</p:attrName>
                                        </p:attrNameLst>
                                      </p:cBhvr>
                                      <p:to>
                                        <p:strVal val="visible"/>
                                      </p:to>
                                    </p:set>
                                    <p:anim calcmode="lin" valueType="num">
                                      <p:cBhvr additive="base">
                                        <p:cTn id="57" dur="500" fill="hold"/>
                                        <p:tgtEl>
                                          <p:spTgt spid="15369">
                                            <p:txEl>
                                              <p:pRg st="6" end="6"/>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5369">
                                            <p:txEl>
                                              <p:pRg st="6" end="6"/>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9229"/>
                                        </p:tgtEl>
                                        <p:attrNameLst>
                                          <p:attrName>style.visibility</p:attrName>
                                        </p:attrNameLst>
                                      </p:cBhvr>
                                      <p:to>
                                        <p:strVal val="visible"/>
                                      </p:to>
                                    </p:set>
                                    <p:animEffect transition="in" filter="fade">
                                      <p:cBhvr>
                                        <p:cTn id="67" dur="1000"/>
                                        <p:tgtEl>
                                          <p:spTgt spid="9229"/>
                                        </p:tgtEl>
                                      </p:cBhvr>
                                    </p:animEffect>
                                    <p:anim calcmode="lin" valueType="num">
                                      <p:cBhvr>
                                        <p:cTn id="68" dur="1000" fill="hold"/>
                                        <p:tgtEl>
                                          <p:spTgt spid="9229"/>
                                        </p:tgtEl>
                                        <p:attrNameLst>
                                          <p:attrName>ppt_x</p:attrName>
                                        </p:attrNameLst>
                                      </p:cBhvr>
                                      <p:tavLst>
                                        <p:tav tm="0">
                                          <p:val>
                                            <p:strVal val="#ppt_x"/>
                                          </p:val>
                                        </p:tav>
                                        <p:tav tm="100000">
                                          <p:val>
                                            <p:strVal val="#ppt_x"/>
                                          </p:val>
                                        </p:tav>
                                      </p:tavLst>
                                    </p:anim>
                                    <p:anim calcmode="lin" valueType="num">
                                      <p:cBhvr>
                                        <p:cTn id="69" dur="1000" fill="hold"/>
                                        <p:tgtEl>
                                          <p:spTgt spid="9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Text Box 9"/>
          <p:cNvSpPr txBox="1">
            <a:spLocks noChangeArrowheads="1"/>
          </p:cNvSpPr>
          <p:nvPr/>
        </p:nvSpPr>
        <p:spPr bwMode="auto">
          <a:xfrm>
            <a:off x="471055" y="1260764"/>
            <a:ext cx="8672945" cy="5632311"/>
          </a:xfrm>
          <a:prstGeom prst="rect">
            <a:avLst/>
          </a:prstGeom>
          <a:noFill/>
          <a:ln w="76200" cmpd="tri">
            <a:noFill/>
            <a:miter lim="800000"/>
            <a:headEnd/>
            <a:tailEnd/>
          </a:ln>
        </p:spPr>
        <p:txBody>
          <a:bodyPr wrap="square">
            <a:spAutoFit/>
          </a:bodyPr>
          <a:lstStyle/>
          <a:p>
            <a:pPr>
              <a:spcBef>
                <a:spcPct val="50000"/>
              </a:spcBef>
            </a:pPr>
            <a:r>
              <a:rPr lang="en-US" sz="3300" b="1" dirty="0" smtClean="0">
                <a:latin typeface="Tahoma" pitchFamily="34" charset="0"/>
                <a:ea typeface="Tahoma" pitchFamily="34" charset="0"/>
                <a:cs typeface="Tahoma" pitchFamily="34" charset="0"/>
              </a:rPr>
              <a:t>Recessive</a:t>
            </a:r>
          </a:p>
          <a:p>
            <a:pPr marL="971550" lvl="1" indent="-514350">
              <a:spcBef>
                <a:spcPct val="50000"/>
              </a:spcBef>
              <a:buAutoNum type="arabicPeriod"/>
            </a:pPr>
            <a:r>
              <a:rPr lang="en-US" sz="3300" b="1" dirty="0" smtClean="0">
                <a:latin typeface="Tahoma" pitchFamily="34" charset="0"/>
                <a:ea typeface="Tahoma" pitchFamily="34" charset="0"/>
                <a:cs typeface="Tahoma" pitchFamily="34" charset="0"/>
              </a:rPr>
              <a:t>Albinism		</a:t>
            </a:r>
          </a:p>
          <a:p>
            <a:pPr marL="514350" indent="-514350">
              <a:spcBef>
                <a:spcPct val="50000"/>
              </a:spcBef>
              <a:buAutoNum type="arabicPeriod"/>
            </a:pPr>
            <a:endParaRPr lang="en-US" sz="3300" b="1" dirty="0" smtClean="0">
              <a:latin typeface="Tahoma" pitchFamily="34" charset="0"/>
              <a:ea typeface="Tahoma" pitchFamily="34" charset="0"/>
              <a:cs typeface="Tahoma" pitchFamily="34" charset="0"/>
            </a:endParaRPr>
          </a:p>
          <a:p>
            <a:pPr marL="514350" indent="-514350">
              <a:spcBef>
                <a:spcPct val="50000"/>
              </a:spcBef>
              <a:buAutoNum type="arabicPeriod"/>
            </a:pPr>
            <a:endParaRPr lang="en-US" sz="2000" b="1" dirty="0" smtClean="0">
              <a:latin typeface="Tahoma" pitchFamily="34" charset="0"/>
              <a:ea typeface="Tahoma" pitchFamily="34" charset="0"/>
              <a:cs typeface="Tahoma" pitchFamily="34" charset="0"/>
            </a:endParaRPr>
          </a:p>
          <a:p>
            <a:pPr marL="5029200" lvl="8">
              <a:spcBef>
                <a:spcPct val="50000"/>
              </a:spcBef>
            </a:pPr>
            <a:endParaRPr lang="en-US" sz="3300" b="1" dirty="0">
              <a:latin typeface="Tahoma" pitchFamily="34" charset="0"/>
              <a:ea typeface="Tahoma" pitchFamily="34" charset="0"/>
              <a:cs typeface="Tahoma" pitchFamily="34" charset="0"/>
            </a:endParaRPr>
          </a:p>
          <a:p>
            <a:pPr marL="5029200" lvl="8">
              <a:spcBef>
                <a:spcPct val="50000"/>
              </a:spcBef>
            </a:pPr>
            <a:endParaRPr lang="en-US" sz="3300" b="1" dirty="0" smtClean="0">
              <a:latin typeface="Tahoma" pitchFamily="34" charset="0"/>
              <a:ea typeface="Tahoma" pitchFamily="34" charset="0"/>
              <a:cs typeface="Tahoma" pitchFamily="34" charset="0"/>
            </a:endParaRPr>
          </a:p>
          <a:p>
            <a:pPr marL="3768725" lvl="8">
              <a:spcBef>
                <a:spcPct val="50000"/>
              </a:spcBef>
            </a:pPr>
            <a:r>
              <a:rPr lang="en-US" sz="3300" b="1" dirty="0" smtClean="0">
                <a:latin typeface="Tahoma" pitchFamily="34" charset="0"/>
                <a:ea typeface="Tahoma" pitchFamily="34" charset="0"/>
                <a:cs typeface="Tahoma" pitchFamily="34" charset="0"/>
              </a:rPr>
              <a:t>2. Sickle Cell Anemia</a:t>
            </a:r>
          </a:p>
          <a:p>
            <a:pPr marL="514350" indent="-514350">
              <a:spcBef>
                <a:spcPct val="50000"/>
              </a:spcBef>
              <a:buAutoNum type="arabicPeriod"/>
            </a:pPr>
            <a:endParaRPr lang="en-US" sz="3300" b="1" dirty="0" smtClean="0">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8" t="23428" r="21428" b="73273"/>
          <a:stretch/>
        </p:blipFill>
        <p:spPr bwMode="auto">
          <a:xfrm>
            <a:off x="0" y="-76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457200" y="-76200"/>
            <a:ext cx="8229600" cy="1143000"/>
          </a:xfrm>
        </p:spPr>
        <p:txBody>
          <a:bodyPr>
            <a:noAutofit/>
          </a:bodyPr>
          <a:lstStyle/>
          <a:p>
            <a:r>
              <a:rPr lang="en-US" sz="4800" dirty="0" smtClean="0">
                <a:solidFill>
                  <a:schemeClr val="bg1"/>
                </a:solidFill>
                <a:latin typeface="Hobo Std" pitchFamily="50" charset="0"/>
              </a:rPr>
              <a:t>Single Gene Disorders </a:t>
            </a:r>
            <a:r>
              <a:rPr lang="en-US" sz="2400" dirty="0" smtClean="0">
                <a:solidFill>
                  <a:schemeClr val="bg1"/>
                </a:solidFill>
                <a:latin typeface="Hobo Std" pitchFamily="50" charset="0"/>
              </a:rPr>
              <a:t>(examples)</a:t>
            </a:r>
          </a:p>
        </p:txBody>
      </p:sp>
      <p:sp>
        <p:nvSpPr>
          <p:cNvPr id="9" name="Rectangle 8"/>
          <p:cNvSpPr/>
          <p:nvPr/>
        </p:nvSpPr>
        <p:spPr>
          <a:xfrm>
            <a:off x="76200" y="6553200"/>
            <a:ext cx="9067800" cy="200055"/>
          </a:xfrm>
          <a:prstGeom prst="rect">
            <a:avLst/>
          </a:prstGeom>
        </p:spPr>
        <p:txBody>
          <a:bodyPr wrap="square">
            <a:spAutoFit/>
          </a:bodyPr>
          <a:lstStyle/>
          <a:p>
            <a:r>
              <a:rPr lang="en-US" sz="700" dirty="0" smtClean="0"/>
              <a:t>Images </a:t>
            </a:r>
            <a:r>
              <a:rPr lang="en-US" sz="700" dirty="0"/>
              <a:t>from: http://vitiligorelief.com/albinism-in-humans.html, http://www.albinism.org/, http://</a:t>
            </a:r>
            <a:r>
              <a:rPr lang="en-US" sz="700" dirty="0" smtClean="0"/>
              <a:t>www.sciencephoto.com/images/download_lo_res.html?id=771080393, http</a:t>
            </a:r>
            <a:r>
              <a:rPr lang="en-US" sz="700" dirty="0"/>
              <a:t>://www.nhlbi.nih.gov/health/health-topics/topics/sca/ </a:t>
            </a:r>
          </a:p>
        </p:txBody>
      </p:sp>
      <p:cxnSp>
        <p:nvCxnSpPr>
          <p:cNvPr id="5" name="Straight Arrow Connector 4"/>
          <p:cNvCxnSpPr/>
          <p:nvPr/>
        </p:nvCxnSpPr>
        <p:spPr>
          <a:xfrm>
            <a:off x="3581400" y="2382982"/>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886201" y="5791200"/>
            <a:ext cx="3809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1266" name="Picture 2" descr="albanisi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430482"/>
            <a:ext cx="3207909" cy="2138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Raising a Child with Albinism Book 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828800"/>
            <a:ext cx="1905000" cy="2846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72" name="Picture 8" descr="Coloured SEM of blood in sickle cell anaemia">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747" t="21195" r="8720" b="8156"/>
          <a:stretch/>
        </p:blipFill>
        <p:spPr bwMode="auto">
          <a:xfrm rot="20824363">
            <a:off x="-1" y="3760229"/>
            <a:ext cx="1905000" cy="173181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nhlbi.nih.gov/health/health-topics/images/sickle_cell_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3124200"/>
            <a:ext cx="2095500"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07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15369">
                                            <p:txEl>
                                              <p:pRg st="0" end="0"/>
                                            </p:txEl>
                                          </p:spTgt>
                                        </p:tgtEl>
                                        <p:attrNameLst>
                                          <p:attrName>style.visibility</p:attrName>
                                        </p:attrNameLst>
                                      </p:cBhvr>
                                      <p:to>
                                        <p:strVal val="visible"/>
                                      </p:to>
                                    </p:set>
                                    <p:anim calcmode="lin" valueType="num">
                                      <p:cBhvr additive="base">
                                        <p:cTn id="17" dur="500" fill="hold"/>
                                        <p:tgtEl>
                                          <p:spTgt spid="15369">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369">
                                            <p:txEl>
                                              <p:pRg st="1" end="1"/>
                                            </p:txEl>
                                          </p:spTgt>
                                        </p:tgtEl>
                                        <p:attrNameLst>
                                          <p:attrName>style.visibility</p:attrName>
                                        </p:attrNameLst>
                                      </p:cBhvr>
                                      <p:to>
                                        <p:strVal val="visible"/>
                                      </p:to>
                                    </p:set>
                                    <p:anim calcmode="lin" valueType="num">
                                      <p:cBhvr additive="base">
                                        <p:cTn id="23" dur="500" fill="hold"/>
                                        <p:tgtEl>
                                          <p:spTgt spid="15369">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69">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266"/>
                                        </p:tgtEl>
                                        <p:attrNameLst>
                                          <p:attrName>style.visibility</p:attrName>
                                        </p:attrNameLst>
                                      </p:cBhvr>
                                      <p:to>
                                        <p:strVal val="visible"/>
                                      </p:to>
                                    </p:set>
                                    <p:animEffect transition="in" filter="fade">
                                      <p:cBhvr>
                                        <p:cTn id="33" dur="1000"/>
                                        <p:tgtEl>
                                          <p:spTgt spid="11266"/>
                                        </p:tgtEl>
                                      </p:cBhvr>
                                    </p:animEffect>
                                    <p:anim calcmode="lin" valueType="num">
                                      <p:cBhvr>
                                        <p:cTn id="34" dur="1000" fill="hold"/>
                                        <p:tgtEl>
                                          <p:spTgt spid="11266"/>
                                        </p:tgtEl>
                                        <p:attrNameLst>
                                          <p:attrName>ppt_x</p:attrName>
                                        </p:attrNameLst>
                                      </p:cBhvr>
                                      <p:tavLst>
                                        <p:tav tm="0">
                                          <p:val>
                                            <p:strVal val="#ppt_x"/>
                                          </p:val>
                                        </p:tav>
                                        <p:tav tm="100000">
                                          <p:val>
                                            <p:strVal val="#ppt_x"/>
                                          </p:val>
                                        </p:tav>
                                      </p:tavLst>
                                    </p:anim>
                                    <p:anim calcmode="lin" valueType="num">
                                      <p:cBhvr>
                                        <p:cTn id="35" dur="1000" fill="hold"/>
                                        <p:tgtEl>
                                          <p:spTgt spid="1126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268"/>
                                        </p:tgtEl>
                                        <p:attrNameLst>
                                          <p:attrName>style.visibility</p:attrName>
                                        </p:attrNameLst>
                                      </p:cBhvr>
                                      <p:to>
                                        <p:strVal val="visible"/>
                                      </p:to>
                                    </p:set>
                                    <p:animEffect transition="in" filter="fade">
                                      <p:cBhvr>
                                        <p:cTn id="38" dur="1000"/>
                                        <p:tgtEl>
                                          <p:spTgt spid="11268"/>
                                        </p:tgtEl>
                                      </p:cBhvr>
                                    </p:animEffect>
                                    <p:anim calcmode="lin" valueType="num">
                                      <p:cBhvr>
                                        <p:cTn id="39" dur="1000" fill="hold"/>
                                        <p:tgtEl>
                                          <p:spTgt spid="11268"/>
                                        </p:tgtEl>
                                        <p:attrNameLst>
                                          <p:attrName>ppt_x</p:attrName>
                                        </p:attrNameLst>
                                      </p:cBhvr>
                                      <p:tavLst>
                                        <p:tav tm="0">
                                          <p:val>
                                            <p:strVal val="#ppt_x"/>
                                          </p:val>
                                        </p:tav>
                                        <p:tav tm="100000">
                                          <p:val>
                                            <p:strVal val="#ppt_x"/>
                                          </p:val>
                                        </p:tav>
                                      </p:tavLst>
                                    </p:anim>
                                    <p:anim calcmode="lin" valueType="num">
                                      <p:cBhvr>
                                        <p:cTn id="40"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5369">
                                            <p:txEl>
                                              <p:pRg st="6" end="6"/>
                                            </p:txEl>
                                          </p:spTgt>
                                        </p:tgtEl>
                                        <p:attrNameLst>
                                          <p:attrName>style.visibility</p:attrName>
                                        </p:attrNameLst>
                                      </p:cBhvr>
                                      <p:to>
                                        <p:strVal val="visible"/>
                                      </p:to>
                                    </p:set>
                                    <p:anim calcmode="lin" valueType="num">
                                      <p:cBhvr additive="base">
                                        <p:cTn id="45" dur="500" fill="hold"/>
                                        <p:tgtEl>
                                          <p:spTgt spid="15369">
                                            <p:txEl>
                                              <p:pRg st="6" end="6"/>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5369">
                                            <p:txEl>
                                              <p:pRg st="6" end="6"/>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270"/>
                                        </p:tgtEl>
                                        <p:attrNameLst>
                                          <p:attrName>style.visibility</p:attrName>
                                        </p:attrNameLst>
                                      </p:cBhvr>
                                      <p:to>
                                        <p:strVal val="visible"/>
                                      </p:to>
                                    </p:set>
                                    <p:animEffect transition="in" filter="fade">
                                      <p:cBhvr>
                                        <p:cTn id="55" dur="1000"/>
                                        <p:tgtEl>
                                          <p:spTgt spid="11270"/>
                                        </p:tgtEl>
                                      </p:cBhvr>
                                    </p:animEffect>
                                    <p:anim calcmode="lin" valueType="num">
                                      <p:cBhvr>
                                        <p:cTn id="56" dur="1000" fill="hold"/>
                                        <p:tgtEl>
                                          <p:spTgt spid="11270"/>
                                        </p:tgtEl>
                                        <p:attrNameLst>
                                          <p:attrName>ppt_x</p:attrName>
                                        </p:attrNameLst>
                                      </p:cBhvr>
                                      <p:tavLst>
                                        <p:tav tm="0">
                                          <p:val>
                                            <p:strVal val="#ppt_x"/>
                                          </p:val>
                                        </p:tav>
                                        <p:tav tm="100000">
                                          <p:val>
                                            <p:strVal val="#ppt_x"/>
                                          </p:val>
                                        </p:tav>
                                      </p:tavLst>
                                    </p:anim>
                                    <p:anim calcmode="lin" valueType="num">
                                      <p:cBhvr>
                                        <p:cTn id="57" dur="1000" fill="hold"/>
                                        <p:tgtEl>
                                          <p:spTgt spid="1127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1272"/>
                                        </p:tgtEl>
                                        <p:attrNameLst>
                                          <p:attrName>style.visibility</p:attrName>
                                        </p:attrNameLst>
                                      </p:cBhvr>
                                      <p:to>
                                        <p:strVal val="visible"/>
                                      </p:to>
                                    </p:set>
                                    <p:animEffect transition="in" filter="fade">
                                      <p:cBhvr>
                                        <p:cTn id="60" dur="1000"/>
                                        <p:tgtEl>
                                          <p:spTgt spid="11272"/>
                                        </p:tgtEl>
                                      </p:cBhvr>
                                    </p:animEffect>
                                    <p:anim calcmode="lin" valueType="num">
                                      <p:cBhvr>
                                        <p:cTn id="61" dur="1000" fill="hold"/>
                                        <p:tgtEl>
                                          <p:spTgt spid="11272"/>
                                        </p:tgtEl>
                                        <p:attrNameLst>
                                          <p:attrName>ppt_x</p:attrName>
                                        </p:attrNameLst>
                                      </p:cBhvr>
                                      <p:tavLst>
                                        <p:tav tm="0">
                                          <p:val>
                                            <p:strVal val="#ppt_x"/>
                                          </p:val>
                                        </p:tav>
                                        <p:tav tm="100000">
                                          <p:val>
                                            <p:strVal val="#ppt_x"/>
                                          </p:val>
                                        </p:tav>
                                      </p:tavLst>
                                    </p:anim>
                                    <p:anim calcmode="lin" valueType="num">
                                      <p:cBhvr>
                                        <p:cTn id="62"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Text Box 1034"/>
          <p:cNvSpPr txBox="1">
            <a:spLocks noChangeArrowheads="1"/>
          </p:cNvSpPr>
          <p:nvPr/>
        </p:nvSpPr>
        <p:spPr bwMode="auto">
          <a:xfrm>
            <a:off x="762000" y="1828800"/>
            <a:ext cx="7924800" cy="5324535"/>
          </a:xfrm>
          <a:prstGeom prst="rect">
            <a:avLst/>
          </a:prstGeom>
          <a:noFill/>
          <a:ln w="9525">
            <a:noFill/>
            <a:miter lim="800000"/>
            <a:headEnd/>
            <a:tailEnd/>
          </a:ln>
        </p:spPr>
        <p:txBody>
          <a:bodyPr wrap="square">
            <a:spAutoFit/>
          </a:bodyPr>
          <a:lstStyle/>
          <a:p>
            <a:pPr marL="571500" indent="-571500">
              <a:spcBef>
                <a:spcPct val="50000"/>
              </a:spcBef>
              <a:buFont typeface="Arial" pitchFamily="34" charset="0"/>
              <a:buChar char="•"/>
            </a:pPr>
            <a:r>
              <a:rPr lang="en-US" sz="4000" dirty="0">
                <a:latin typeface="Tahoma" pitchFamily="34" charset="0"/>
                <a:ea typeface="Tahoma" pitchFamily="34" charset="0"/>
                <a:cs typeface="Tahoma" pitchFamily="34" charset="0"/>
              </a:rPr>
              <a:t>These disorders result from mutations in </a:t>
            </a:r>
            <a:r>
              <a:rPr lang="en-US" sz="4000" u="sng" dirty="0">
                <a:latin typeface="Tahoma" pitchFamily="34" charset="0"/>
                <a:ea typeface="Tahoma" pitchFamily="34" charset="0"/>
                <a:cs typeface="Tahoma" pitchFamily="34" charset="0"/>
              </a:rPr>
              <a:t>multiple</a:t>
            </a:r>
            <a:r>
              <a:rPr lang="en-US" sz="4000" dirty="0">
                <a:latin typeface="Tahoma" pitchFamily="34" charset="0"/>
                <a:ea typeface="Tahoma" pitchFamily="34" charset="0"/>
                <a:cs typeface="Tahoma" pitchFamily="34" charset="0"/>
              </a:rPr>
              <a:t> </a:t>
            </a:r>
            <a:r>
              <a:rPr lang="en-US" sz="4000" dirty="0" smtClean="0">
                <a:latin typeface="Tahoma" pitchFamily="34" charset="0"/>
                <a:ea typeface="Tahoma" pitchFamily="34" charset="0"/>
                <a:cs typeface="Tahoma" pitchFamily="34" charset="0"/>
              </a:rPr>
              <a:t>genes</a:t>
            </a:r>
          </a:p>
          <a:p>
            <a:pPr marL="571500" indent="-571500">
              <a:spcBef>
                <a:spcPct val="50000"/>
              </a:spcBef>
              <a:buFont typeface="Arial" pitchFamily="34" charset="0"/>
              <a:buChar char="•"/>
            </a:pPr>
            <a:r>
              <a:rPr lang="en-US" sz="4000" dirty="0">
                <a:latin typeface="Tahoma" pitchFamily="34" charset="0"/>
                <a:ea typeface="Tahoma" pitchFamily="34" charset="0"/>
                <a:cs typeface="Tahoma" pitchFamily="34" charset="0"/>
              </a:rPr>
              <a:t>Environmental factors can also affect the severity/onset of these disorders</a:t>
            </a:r>
          </a:p>
          <a:p>
            <a:pPr marL="571500" indent="-571500">
              <a:spcBef>
                <a:spcPct val="50000"/>
              </a:spcBef>
              <a:buFont typeface="Arial" pitchFamily="34" charset="0"/>
              <a:buChar char="•"/>
            </a:pPr>
            <a:r>
              <a:rPr lang="en-US" sz="4000" dirty="0">
                <a:latin typeface="Tahoma" pitchFamily="34" charset="0"/>
                <a:ea typeface="Tahoma" pitchFamily="34" charset="0"/>
                <a:cs typeface="Tahoma" pitchFamily="34" charset="0"/>
              </a:rPr>
              <a:t>Difficult to study and treat</a:t>
            </a:r>
          </a:p>
          <a:p>
            <a:pPr>
              <a:spcBef>
                <a:spcPct val="50000"/>
              </a:spcBef>
            </a:pPr>
            <a:endParaRPr lang="en-US" sz="4000" dirty="0">
              <a:solidFill>
                <a:srgbClr val="800000"/>
              </a:solidFill>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80303" y="-120749"/>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457200" y="152400"/>
            <a:ext cx="82296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bg1"/>
                </a:solidFill>
                <a:latin typeface="Hobo Std" pitchFamily="50" charset="0"/>
              </a:rPr>
              <a:t>2. Multifactorial Disorders</a:t>
            </a:r>
            <a:endParaRPr lang="en-US" sz="2400" dirty="0" smtClean="0">
              <a:solidFill>
                <a:schemeClr val="bg1"/>
              </a:solidFill>
              <a:latin typeface="Hobo Std" pitchFamily="50" charset="0"/>
            </a:endParaRPr>
          </a:p>
        </p:txBody>
      </p:sp>
      <p:sp>
        <p:nvSpPr>
          <p:cNvPr id="2" name="Left Brace 1"/>
          <p:cNvSpPr/>
          <p:nvPr/>
        </p:nvSpPr>
        <p:spPr>
          <a:xfrm rot="16200000" flipV="1">
            <a:off x="1562100" y="333521"/>
            <a:ext cx="609600" cy="14478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314449" y="1349326"/>
            <a:ext cx="1104900" cy="461665"/>
          </a:xfrm>
          <a:prstGeom prst="rect">
            <a:avLst/>
          </a:prstGeom>
          <a:noFill/>
        </p:spPr>
        <p:txBody>
          <a:bodyPr wrap="square" rtlCol="0">
            <a:spAutoFit/>
          </a:bodyPr>
          <a:lstStyle/>
          <a:p>
            <a:r>
              <a:rPr lang="en-US" dirty="0" smtClean="0">
                <a:latin typeface="Hobo Std" pitchFamily="50" charset="0"/>
              </a:rPr>
              <a:t>many</a:t>
            </a:r>
            <a:endParaRPr lang="en-US" dirty="0">
              <a:latin typeface="Hobo Std" pitchFamily="50" charset="0"/>
            </a:endParaRPr>
          </a:p>
        </p:txBody>
      </p:sp>
      <p:sp>
        <p:nvSpPr>
          <p:cNvPr id="11" name="Left Brace 10"/>
          <p:cNvSpPr/>
          <p:nvPr/>
        </p:nvSpPr>
        <p:spPr>
          <a:xfrm rot="16200000" flipV="1">
            <a:off x="3352800" y="260252"/>
            <a:ext cx="609600" cy="16002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999935" y="1349325"/>
            <a:ext cx="1371600" cy="461665"/>
          </a:xfrm>
          <a:prstGeom prst="rect">
            <a:avLst/>
          </a:prstGeom>
          <a:noFill/>
        </p:spPr>
        <p:txBody>
          <a:bodyPr wrap="square" rtlCol="0">
            <a:spAutoFit/>
          </a:bodyPr>
          <a:lstStyle/>
          <a:p>
            <a:r>
              <a:rPr lang="en-US" dirty="0" smtClean="0">
                <a:latin typeface="Hobo Std" pitchFamily="50" charset="0"/>
              </a:rPr>
              <a:t>factors</a:t>
            </a:r>
            <a:endParaRPr lang="en-US" dirty="0">
              <a:latin typeface="Hobo Std" pitchFamily="50"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658"/>
                                        </p:tgtEl>
                                        <p:attrNameLst>
                                          <p:attrName>style.visibility</p:attrName>
                                        </p:attrNameLst>
                                      </p:cBhvr>
                                      <p:to>
                                        <p:strVal val="visible"/>
                                      </p:to>
                                    </p:set>
                                    <p:anim calcmode="lin" valueType="num">
                                      <p:cBhvr additive="base">
                                        <p:cTn id="41" dur="500" fill="hold"/>
                                        <p:tgtEl>
                                          <p:spTgt spid="27658"/>
                                        </p:tgtEl>
                                        <p:attrNameLst>
                                          <p:attrName>ppt_x</p:attrName>
                                        </p:attrNameLst>
                                      </p:cBhvr>
                                      <p:tavLst>
                                        <p:tav tm="0">
                                          <p:val>
                                            <p:strVal val="#ppt_x"/>
                                          </p:val>
                                        </p:tav>
                                        <p:tav tm="100000">
                                          <p:val>
                                            <p:strVal val="#ppt_x"/>
                                          </p:val>
                                        </p:tav>
                                      </p:tavLst>
                                    </p:anim>
                                    <p:anim calcmode="lin" valueType="num">
                                      <p:cBhvr additive="base">
                                        <p:cTn id="42" dur="500" fill="hold"/>
                                        <p:tgtEl>
                                          <p:spTgt spid="27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7" grpId="0"/>
      <p:bldP spid="2" grpId="0" animBg="1"/>
      <p:bldP spid="4"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Text Box 65"/>
          <p:cNvSpPr txBox="1">
            <a:spLocks noChangeArrowheads="1"/>
          </p:cNvSpPr>
          <p:nvPr/>
        </p:nvSpPr>
        <p:spPr bwMode="auto">
          <a:xfrm>
            <a:off x="457200" y="1600200"/>
            <a:ext cx="8686800" cy="3139321"/>
          </a:xfrm>
          <a:prstGeom prst="rect">
            <a:avLst/>
          </a:prstGeom>
          <a:noFill/>
          <a:ln w="76200">
            <a:noFill/>
            <a:miter lim="800000"/>
            <a:headEnd/>
            <a:tailEnd/>
          </a:ln>
        </p:spPr>
        <p:txBody>
          <a:bodyPr wrap="square">
            <a:spAutoFit/>
          </a:bodyPr>
          <a:lstStyle/>
          <a:p>
            <a:pPr marL="234950">
              <a:spcBef>
                <a:spcPct val="50000"/>
              </a:spcBef>
            </a:pPr>
            <a:r>
              <a:rPr lang="en-US" sz="3600" b="1" dirty="0" smtClean="0">
                <a:latin typeface="Arial" charset="0"/>
              </a:rPr>
              <a:t>Examples . . .</a:t>
            </a:r>
          </a:p>
          <a:p>
            <a:pPr marL="914400" indent="-457200">
              <a:spcBef>
                <a:spcPct val="50000"/>
              </a:spcBef>
              <a:buFontTx/>
              <a:buAutoNum type="arabicPeriod"/>
            </a:pPr>
            <a:r>
              <a:rPr lang="en-US" sz="3600" b="1" dirty="0" smtClean="0">
                <a:latin typeface="Arial" charset="0"/>
              </a:rPr>
              <a:t>Hypothyroidism</a:t>
            </a:r>
            <a:endParaRPr lang="en-US" sz="3600" b="1" dirty="0">
              <a:latin typeface="Arial" charset="0"/>
            </a:endParaRPr>
          </a:p>
          <a:p>
            <a:pPr marL="914400" indent="-457200">
              <a:spcBef>
                <a:spcPct val="50000"/>
              </a:spcBef>
              <a:buFontTx/>
              <a:buAutoNum type="arabicPeriod"/>
            </a:pPr>
            <a:r>
              <a:rPr lang="en-US" sz="3600" b="1" dirty="0">
                <a:latin typeface="Arial" charset="0"/>
              </a:rPr>
              <a:t>Alzheimer’s disease</a:t>
            </a:r>
          </a:p>
          <a:p>
            <a:pPr marL="914400" indent="-457200">
              <a:spcBef>
                <a:spcPct val="50000"/>
              </a:spcBef>
              <a:buFontTx/>
              <a:buAutoNum type="arabicPeriod"/>
            </a:pPr>
            <a:r>
              <a:rPr lang="en-US" sz="3600" b="1" dirty="0" smtClean="0">
                <a:latin typeface="Arial" charset="0"/>
              </a:rPr>
              <a:t>Some cancers (colon, </a:t>
            </a:r>
            <a:r>
              <a:rPr lang="en-US" sz="3600" b="1" dirty="0" err="1" smtClean="0">
                <a:latin typeface="Arial" charset="0"/>
              </a:rPr>
              <a:t>breast,etc</a:t>
            </a:r>
            <a:r>
              <a:rPr lang="en-US" sz="3600" b="1" dirty="0" smtClean="0">
                <a:latin typeface="Arial" charset="0"/>
              </a:rPr>
              <a:t>)</a:t>
            </a:r>
            <a:endParaRPr lang="en-US" sz="3600" b="1" dirty="0">
              <a:latin typeface="Arial"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76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457200" y="152400"/>
            <a:ext cx="86868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bg1"/>
                </a:solidFill>
                <a:latin typeface="Hobo Std" pitchFamily="50" charset="0"/>
              </a:rPr>
              <a:t>Multifactorial Disorders </a:t>
            </a:r>
            <a:r>
              <a:rPr lang="en-US" sz="2400" dirty="0" smtClean="0">
                <a:solidFill>
                  <a:schemeClr val="bg1"/>
                </a:solidFill>
                <a:latin typeface="Hobo Std" pitchFamily="50" charset="0"/>
              </a:rPr>
              <a:t>(examples)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 calcmode="lin" valueType="num">
                                      <p:cBhvr additive="base">
                                        <p:cTn id="1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243">
                                            <p:txEl>
                                              <p:pRg st="1" end="1"/>
                                            </p:txEl>
                                          </p:spTgt>
                                        </p:tgtEl>
                                        <p:attrNameLst>
                                          <p:attrName>style.visibility</p:attrName>
                                        </p:attrNameLst>
                                      </p:cBhvr>
                                      <p:to>
                                        <p:strVal val="visible"/>
                                      </p:to>
                                    </p:set>
                                    <p:anim calcmode="lin" valueType="num">
                                      <p:cBhvr additive="base">
                                        <p:cTn id="2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0243">
                                            <p:txEl>
                                              <p:pRg st="2" end="2"/>
                                            </p:txEl>
                                          </p:spTgt>
                                        </p:tgtEl>
                                        <p:attrNameLst>
                                          <p:attrName>style.visibility</p:attrName>
                                        </p:attrNameLst>
                                      </p:cBhvr>
                                      <p:to>
                                        <p:strVal val="visible"/>
                                      </p:to>
                                    </p:set>
                                    <p:anim calcmode="lin" valueType="num">
                                      <p:cBhvr additive="base">
                                        <p:cTn id="29"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0243">
                                            <p:txEl>
                                              <p:pRg st="3" end="3"/>
                                            </p:txEl>
                                          </p:spTgt>
                                        </p:tgtEl>
                                        <p:attrNameLst>
                                          <p:attrName>style.visibility</p:attrName>
                                        </p:attrNameLst>
                                      </p:cBhvr>
                                      <p:to>
                                        <p:strVal val="visible"/>
                                      </p:to>
                                    </p:set>
                                    <p:anim calcmode="lin" valueType="num">
                                      <p:cBhvr additive="base">
                                        <p:cTn id="3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609600" y="1219200"/>
            <a:ext cx="7848600" cy="1600200"/>
          </a:xfrm>
        </p:spPr>
        <p:txBody>
          <a:bodyPr/>
          <a:lstStyle/>
          <a:p>
            <a:pPr marL="68580" indent="0">
              <a:buNone/>
            </a:pPr>
            <a:r>
              <a:rPr lang="en-US" sz="3200" dirty="0" smtClean="0">
                <a:solidFill>
                  <a:schemeClr val="tx1"/>
                </a:solidFill>
                <a:latin typeface="Tahoma" pitchFamily="34" charset="0"/>
                <a:ea typeface="Tahoma" pitchFamily="34" charset="0"/>
                <a:cs typeface="Tahoma" pitchFamily="34" charset="0"/>
              </a:rPr>
              <a:t>In humans what genetically makes you male or female????</a:t>
            </a:r>
          </a:p>
          <a:p>
            <a:endParaRPr lang="en-US" dirty="0" smtClean="0">
              <a:latin typeface="Century Gothic"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8" t="23428" r="21428" b="73273"/>
          <a:stretch/>
        </p:blipFill>
        <p:spPr bwMode="auto">
          <a:xfrm>
            <a:off x="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careerwomaninc.com/blog/wp-content/uploads/2011/02/004424801-150x15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5146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553200"/>
            <a:ext cx="4572000" cy="215444"/>
          </a:xfrm>
          <a:prstGeom prst="rect">
            <a:avLst/>
          </a:prstGeom>
        </p:spPr>
        <p:txBody>
          <a:bodyPr>
            <a:spAutoFit/>
          </a:bodyPr>
          <a:lstStyle/>
          <a:p>
            <a:r>
              <a:rPr lang="en-US" sz="800" dirty="0"/>
              <a:t>Images from</a:t>
            </a:r>
            <a:r>
              <a:rPr lang="en-US" sz="800" dirty="0" smtClean="0"/>
              <a:t>: http</a:t>
            </a:r>
            <a:r>
              <a:rPr lang="en-US" sz="800" dirty="0"/>
              <a:t>://www.careerwomaninc.com/blog/?p=1675</a:t>
            </a:r>
          </a:p>
        </p:txBody>
      </p:sp>
      <p:sp>
        <p:nvSpPr>
          <p:cNvPr id="3074" name="Rectangle 2"/>
          <p:cNvSpPr>
            <a:spLocks noGrp="1" noChangeArrowheads="1"/>
          </p:cNvSpPr>
          <p:nvPr>
            <p:ph type="title"/>
          </p:nvPr>
        </p:nvSpPr>
        <p:spPr>
          <a:xfrm>
            <a:off x="533400" y="-228600"/>
            <a:ext cx="7772400" cy="1143000"/>
          </a:xfrm>
        </p:spPr>
        <p:txBody>
          <a:bodyPr/>
          <a:lstStyle/>
          <a:p>
            <a:r>
              <a:rPr lang="en-US" dirty="0" smtClean="0">
                <a:solidFill>
                  <a:schemeClr val="bg1"/>
                </a:solidFill>
                <a:latin typeface="Hobo Std" pitchFamily="50" charset="0"/>
              </a:rPr>
              <a:t>Sex Determination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0-#ppt_w/2"/>
                                          </p:val>
                                        </p:tav>
                                        <p:tav tm="100000">
                                          <p:val>
                                            <p:strVal val="#ppt_x"/>
                                          </p:val>
                                        </p:tav>
                                      </p:tavLst>
                                    </p:anim>
                                    <p:anim calcmode="lin" valueType="num">
                                      <p:cBhvr additive="base">
                                        <p:cTn id="12" dur="500" fill="hold"/>
                                        <p:tgtEl>
                                          <p:spTgt spid="307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additive="base">
                                        <p:cTn id="15"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7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1" name="Rectangle 7"/>
          <p:cNvSpPr>
            <a:spLocks noChangeArrowheads="1"/>
          </p:cNvSpPr>
          <p:nvPr/>
        </p:nvSpPr>
        <p:spPr bwMode="auto">
          <a:xfrm>
            <a:off x="914400" y="1295400"/>
            <a:ext cx="7772400" cy="3352800"/>
          </a:xfrm>
          <a:prstGeom prst="rect">
            <a:avLst/>
          </a:prstGeom>
          <a:noFill/>
          <a:ln w="9525">
            <a:noFill/>
            <a:miter lim="800000"/>
            <a:headEnd/>
            <a:tailEnd/>
          </a:ln>
        </p:spPr>
        <p:txBody>
          <a:bodyPr/>
          <a:lstStyle/>
          <a:p>
            <a:pPr>
              <a:spcBef>
                <a:spcPct val="20000"/>
              </a:spcBef>
            </a:pPr>
            <a:r>
              <a:rPr lang="en-US" sz="3600" dirty="0">
                <a:latin typeface="Tahoma" pitchFamily="34" charset="0"/>
                <a:ea typeface="Tahoma" pitchFamily="34" charset="0"/>
                <a:cs typeface="Tahoma" pitchFamily="34" charset="0"/>
              </a:rPr>
              <a:t>In these disorders entire </a:t>
            </a:r>
            <a:r>
              <a:rPr lang="en-US" sz="3600" u="sng" dirty="0">
                <a:latin typeface="Tahoma" pitchFamily="34" charset="0"/>
                <a:ea typeface="Tahoma" pitchFamily="34" charset="0"/>
                <a:cs typeface="Tahoma" pitchFamily="34" charset="0"/>
              </a:rPr>
              <a:t>chromosomes</a:t>
            </a:r>
            <a:r>
              <a:rPr lang="en-US" sz="3600" dirty="0">
                <a:latin typeface="Tahoma" pitchFamily="34" charset="0"/>
                <a:ea typeface="Tahoma" pitchFamily="34" charset="0"/>
                <a:cs typeface="Tahoma" pitchFamily="34" charset="0"/>
              </a:rPr>
              <a:t> or large segments of chromosomes are missing, duplicated, or otherwise altered.</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76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457200" y="152400"/>
            <a:ext cx="86868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bg1"/>
                </a:solidFill>
                <a:latin typeface="Hobo Std" pitchFamily="50" charset="0"/>
              </a:rPr>
              <a:t>3. Chromosomal Abnormality</a:t>
            </a:r>
            <a:endParaRPr lang="en-US" sz="2400" dirty="0" smtClean="0">
              <a:solidFill>
                <a:schemeClr val="bg1"/>
              </a:solidFill>
              <a:latin typeface="Hobo Std" pitchFamily="50"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4410075" cy="2773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6200" y="6553200"/>
            <a:ext cx="9067800" cy="200055"/>
          </a:xfrm>
          <a:prstGeom prst="rect">
            <a:avLst/>
          </a:prstGeom>
        </p:spPr>
        <p:txBody>
          <a:bodyPr wrap="square">
            <a:spAutoFit/>
          </a:bodyPr>
          <a:lstStyle/>
          <a:p>
            <a:r>
              <a:rPr lang="en-US" sz="700" dirty="0" smtClean="0"/>
              <a:t>Image from:</a:t>
            </a:r>
            <a:r>
              <a:rPr lang="en-US" sz="700" dirty="0"/>
              <a:t>  http://ghr.nlm.nih.gov/handbook/illustrations/chromosomaldeletion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391"/>
                                        </p:tgtEl>
                                        <p:attrNameLst>
                                          <p:attrName>style.visibility</p:attrName>
                                        </p:attrNameLst>
                                      </p:cBhvr>
                                      <p:to>
                                        <p:strVal val="visible"/>
                                      </p:to>
                                    </p:set>
                                    <p:anim calcmode="lin" valueType="num">
                                      <p:cBhvr additive="base">
                                        <p:cTn id="17" dur="500" fill="hold"/>
                                        <p:tgtEl>
                                          <p:spTgt spid="16391"/>
                                        </p:tgtEl>
                                        <p:attrNameLst>
                                          <p:attrName>ppt_x</p:attrName>
                                        </p:attrNameLst>
                                      </p:cBhvr>
                                      <p:tavLst>
                                        <p:tav tm="0">
                                          <p:val>
                                            <p:strVal val="1+#ppt_w/2"/>
                                          </p:val>
                                        </p:tav>
                                        <p:tav tm="100000">
                                          <p:val>
                                            <p:strVal val="#ppt_x"/>
                                          </p:val>
                                        </p:tav>
                                      </p:tavLst>
                                    </p:anim>
                                    <p:anim calcmode="lin" valueType="num">
                                      <p:cBhvr additive="base">
                                        <p:cTn id="18" dur="500" fill="hold"/>
                                        <p:tgtEl>
                                          <p:spTgt spid="16391"/>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4" name="Text Box 34"/>
          <p:cNvSpPr txBox="1">
            <a:spLocks noChangeArrowheads="1"/>
          </p:cNvSpPr>
          <p:nvPr/>
        </p:nvSpPr>
        <p:spPr bwMode="auto">
          <a:xfrm>
            <a:off x="1219200" y="2286000"/>
            <a:ext cx="7620000" cy="3970318"/>
          </a:xfrm>
          <a:prstGeom prst="rect">
            <a:avLst/>
          </a:prstGeom>
          <a:noFill/>
          <a:ln w="9525">
            <a:noFill/>
            <a:miter lim="800000"/>
            <a:headEnd/>
            <a:tailEnd/>
          </a:ln>
        </p:spPr>
        <p:txBody>
          <a:bodyPr>
            <a:spAutoFit/>
          </a:bodyPr>
          <a:lstStyle/>
          <a:p>
            <a:pPr>
              <a:buFontTx/>
              <a:buChar char="•"/>
            </a:pPr>
            <a:r>
              <a:rPr lang="en-US" sz="3600" u="sng" dirty="0">
                <a:latin typeface="Tahoma" pitchFamily="34" charset="0"/>
                <a:ea typeface="Tahoma" pitchFamily="34" charset="0"/>
                <a:cs typeface="Tahoma" pitchFamily="34" charset="0"/>
              </a:rPr>
              <a:t>Failure</a:t>
            </a:r>
            <a:r>
              <a:rPr lang="en-US" sz="3600" dirty="0">
                <a:latin typeface="Tahoma" pitchFamily="34" charset="0"/>
                <a:ea typeface="Tahoma" pitchFamily="34" charset="0"/>
                <a:cs typeface="Tahoma" pitchFamily="34" charset="0"/>
              </a:rPr>
              <a:t> of a chromosome </a:t>
            </a:r>
            <a:r>
              <a:rPr lang="en-US" sz="3600" u="sng" dirty="0">
                <a:latin typeface="Tahoma" pitchFamily="34" charset="0"/>
                <a:ea typeface="Tahoma" pitchFamily="34" charset="0"/>
                <a:cs typeface="Tahoma" pitchFamily="34" charset="0"/>
              </a:rPr>
              <a:t>to</a:t>
            </a:r>
            <a:r>
              <a:rPr lang="en-US" sz="3600" dirty="0">
                <a:latin typeface="Tahoma" pitchFamily="34" charset="0"/>
                <a:ea typeface="Tahoma" pitchFamily="34" charset="0"/>
                <a:cs typeface="Tahoma" pitchFamily="34" charset="0"/>
              </a:rPr>
              <a:t> </a:t>
            </a:r>
            <a:r>
              <a:rPr lang="en-US" sz="3600" u="sng" dirty="0">
                <a:latin typeface="Tahoma" pitchFamily="34" charset="0"/>
                <a:ea typeface="Tahoma" pitchFamily="34" charset="0"/>
                <a:cs typeface="Tahoma" pitchFamily="34" charset="0"/>
              </a:rPr>
              <a:t>separate</a:t>
            </a:r>
            <a:r>
              <a:rPr lang="en-US" sz="3600" dirty="0">
                <a:latin typeface="Tahoma" pitchFamily="34" charset="0"/>
                <a:ea typeface="Tahoma" pitchFamily="34" charset="0"/>
                <a:cs typeface="Tahoma" pitchFamily="34" charset="0"/>
              </a:rPr>
              <a:t> from its homologue during meiosis</a:t>
            </a:r>
          </a:p>
          <a:p>
            <a:pPr>
              <a:buFontTx/>
              <a:buChar char="•"/>
            </a:pPr>
            <a:r>
              <a:rPr lang="en-US" sz="3600" dirty="0">
                <a:latin typeface="Tahoma" pitchFamily="34" charset="0"/>
                <a:ea typeface="Tahoma" pitchFamily="34" charset="0"/>
                <a:cs typeface="Tahoma" pitchFamily="34" charset="0"/>
              </a:rPr>
              <a:t>One gamete receives an extra copy of a chromosome and the other gamete lacks the chromosome entirely</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0" y="228600"/>
            <a:ext cx="91440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400" dirty="0" smtClean="0">
                <a:solidFill>
                  <a:schemeClr val="bg1"/>
                </a:solidFill>
                <a:latin typeface="Hobo Std" pitchFamily="50" charset="0"/>
              </a:rPr>
              <a:t>Ways chromosomal abnormality can occur:</a:t>
            </a:r>
          </a:p>
        </p:txBody>
      </p:sp>
      <p:sp>
        <p:nvSpPr>
          <p:cNvPr id="7" name="Rectangle 2"/>
          <p:cNvSpPr txBox="1">
            <a:spLocks noChangeArrowheads="1"/>
          </p:cNvSpPr>
          <p:nvPr/>
        </p:nvSpPr>
        <p:spPr>
          <a:xfrm>
            <a:off x="762000" y="1371600"/>
            <a:ext cx="4419600" cy="748145"/>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chemeClr val="tx1"/>
                </a:solidFill>
                <a:latin typeface="Hobo Std" pitchFamily="50" charset="0"/>
              </a:rPr>
              <a:t>Nondisjunction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274">
                                            <p:txEl>
                                              <p:pRg st="0" end="0"/>
                                            </p:txEl>
                                          </p:spTgt>
                                        </p:tgtEl>
                                        <p:attrNameLst>
                                          <p:attrName>style.visibility</p:attrName>
                                        </p:attrNameLst>
                                      </p:cBhvr>
                                      <p:to>
                                        <p:strVal val="visible"/>
                                      </p:to>
                                    </p:set>
                                    <p:anim calcmode="lin" valueType="num">
                                      <p:cBhvr additive="base">
                                        <p:cTn id="21" dur="500" fill="hold"/>
                                        <p:tgtEl>
                                          <p:spTgt spid="1027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0274">
                                            <p:txEl>
                                              <p:pRg st="1" end="1"/>
                                            </p:txEl>
                                          </p:spTgt>
                                        </p:tgtEl>
                                        <p:attrNameLst>
                                          <p:attrName>style.visibility</p:attrName>
                                        </p:attrNameLst>
                                      </p:cBhvr>
                                      <p:to>
                                        <p:strVal val="visible"/>
                                      </p:to>
                                    </p:set>
                                    <p:anim calcmode="lin" valueType="num">
                                      <p:cBhvr additive="base">
                                        <p:cTn id="27" dur="500" fill="hold"/>
                                        <p:tgtEl>
                                          <p:spTgt spid="10274">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27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648200" y="152400"/>
            <a:ext cx="3505200" cy="381000"/>
          </a:xfrm>
        </p:spPr>
        <p:txBody>
          <a:bodyPr>
            <a:normAutofit fontScale="90000"/>
          </a:bodyPr>
          <a:lstStyle/>
          <a:p>
            <a:pPr algn="ctr" eaLnBrk="1" hangingPunct="1"/>
            <a:r>
              <a:rPr lang="en-US" sz="2800" dirty="0" smtClean="0">
                <a:solidFill>
                  <a:schemeClr val="bg1"/>
                </a:solidFill>
                <a:latin typeface="Tahoma" pitchFamily="34" charset="0"/>
                <a:ea typeface="Tahoma" pitchFamily="34" charset="0"/>
                <a:cs typeface="Tahoma" pitchFamily="34" charset="0"/>
              </a:rPr>
              <a:t>Nondisjunction</a:t>
            </a:r>
          </a:p>
        </p:txBody>
      </p:sp>
      <p:pic>
        <p:nvPicPr>
          <p:cNvPr id="14338" name="Picture 2"/>
          <p:cNvPicPr>
            <a:picLocks noGrp="1" noChangeAspect="1" noChangeArrowheads="1"/>
          </p:cNvPicPr>
          <p:nvPr>
            <p:ph idx="1"/>
          </p:nvPr>
        </p:nvPicPr>
        <p:blipFill>
          <a:blip r:embed="rId2" cstate="print"/>
          <a:srcRect/>
          <a:stretch>
            <a:fillRect/>
          </a:stretch>
        </p:blipFill>
        <p:spPr>
          <a:xfrm>
            <a:off x="2188132" y="766646"/>
            <a:ext cx="4898468" cy="5710354"/>
          </a:xfrm>
          <a:noFill/>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914400"/>
            <a:ext cx="80010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solidFill>
                  <a:sysClr val="windowText" lastClr="000000"/>
                </a:solidFill>
                <a:effectLst>
                  <a:outerShdw blurRad="76200" dist="50800" dir="5400000" algn="tl" rotWithShape="0">
                    <a:srgbClr val="000000">
                      <a:alpha val="65000"/>
                    </a:srgbClr>
                  </a:outerShdw>
                </a:effectLst>
                <a:latin typeface="Hobo Std" pitchFamily="50" charset="0"/>
              </a:rPr>
              <a:t>Simulation: </a:t>
            </a:r>
            <a:br>
              <a:rPr lang="en-US" sz="4000" b="1" spc="50" dirty="0" smtClean="0">
                <a:ln w="11430"/>
                <a:solidFill>
                  <a:sysClr val="windowText" lastClr="000000"/>
                </a:solidFill>
                <a:effectLst>
                  <a:outerShdw blurRad="76200" dist="50800" dir="5400000" algn="tl" rotWithShape="0">
                    <a:srgbClr val="000000">
                      <a:alpha val="65000"/>
                    </a:srgbClr>
                  </a:outerShdw>
                </a:effectLst>
                <a:latin typeface="Hobo Std" pitchFamily="50" charset="0"/>
              </a:rPr>
            </a:br>
            <a:r>
              <a:rPr lang="en-US" sz="4000" b="1" spc="50" dirty="0" smtClean="0">
                <a:ln w="11430"/>
                <a:solidFill>
                  <a:sysClr val="windowText" lastClr="000000"/>
                </a:solidFill>
                <a:effectLst>
                  <a:outerShdw blurRad="76200" dist="50800" dir="5400000" algn="tl" rotWithShape="0">
                    <a:srgbClr val="000000">
                      <a:alpha val="65000"/>
                    </a:srgbClr>
                  </a:outerShdw>
                </a:effectLst>
                <a:latin typeface="Hobo Std" pitchFamily="50" charset="0"/>
              </a:rPr>
              <a:t>Demonstrates mistakes in meiosis </a:t>
            </a:r>
            <a:r>
              <a:rPr lang="en-US" sz="1000" b="1" spc="50" dirty="0" smtClean="0">
                <a:ln w="11430"/>
                <a:solidFill>
                  <a:sysClr val="windowText" lastClr="000000"/>
                </a:solidFill>
                <a:effectLst>
                  <a:outerShdw blurRad="76200" dist="50800" dir="5400000" algn="tl" rotWithShape="0">
                    <a:srgbClr val="000000">
                      <a:alpha val="65000"/>
                    </a:srgbClr>
                  </a:outerShdw>
                </a:effectLst>
                <a:latin typeface="Hobo Std" pitchFamily="50" charset="0"/>
              </a:rPr>
              <a:t>(click on image</a:t>
            </a:r>
            <a:r>
              <a:rPr lang="en-US" sz="1000" b="1" spc="50" dirty="0" smtClean="0">
                <a:ln w="11430"/>
                <a:solidFill>
                  <a:sysClr val="windowText" lastClr="000000"/>
                </a:solidFill>
                <a:effectLst>
                  <a:outerShdw blurRad="76200" dist="50800" dir="5400000" algn="tl" rotWithShape="0">
                    <a:srgbClr val="000000">
                      <a:alpha val="65000"/>
                    </a:srgbClr>
                  </a:outerShdw>
                </a:effectLst>
              </a:rPr>
              <a:t>)</a:t>
            </a:r>
            <a:endParaRPr lang="en-US" sz="1000" b="1" spc="50" dirty="0">
              <a:ln w="11430"/>
              <a:solidFill>
                <a:sysClr val="windowText" lastClr="000000"/>
              </a:solidFill>
              <a:effectLst>
                <a:outerShdw blurRad="76200" dist="50800" dir="5400000" algn="tl" rotWithShape="0">
                  <a:srgbClr val="000000">
                    <a:alpha val="65000"/>
                  </a:srgbClr>
                </a:outerShdw>
              </a:effectLst>
            </a:endParaRPr>
          </a:p>
        </p:txBody>
      </p:sp>
      <p:pic>
        <p:nvPicPr>
          <p:cNvPr id="4" name="Picture 2">
            <a:hlinkClick r:id="rId2"/>
          </p:cNvPr>
          <p:cNvPicPr>
            <a:picLocks noGrp="1" noChangeAspect="1" noChangeArrowheads="1"/>
          </p:cNvPicPr>
          <p:nvPr>
            <p:ph idx="1"/>
          </p:nvPr>
        </p:nvPicPr>
        <p:blipFill>
          <a:blip r:embed="rId3" cstate="print"/>
          <a:stretch>
            <a:fillRect/>
          </a:stretch>
        </p:blipFill>
        <p:spPr bwMode="auto">
          <a:xfrm>
            <a:off x="1624806" y="2324100"/>
            <a:ext cx="5613400" cy="3508375"/>
          </a:xfrm>
          <a:prstGeom prst="rect">
            <a:avLst/>
          </a:prstGeom>
          <a:noFill/>
          <a:ln w="9525">
            <a:noFill/>
            <a:miter lim="800000"/>
            <a:headEnd/>
            <a:tailEnd/>
          </a:ln>
        </p:spPr>
      </p:pic>
      <p:sp>
        <p:nvSpPr>
          <p:cNvPr id="6" name="Rectangle 5"/>
          <p:cNvSpPr/>
          <p:nvPr/>
        </p:nvSpPr>
        <p:spPr>
          <a:xfrm>
            <a:off x="1447800" y="6172200"/>
            <a:ext cx="6324600" cy="246221"/>
          </a:xfrm>
          <a:prstGeom prst="rect">
            <a:avLst/>
          </a:prstGeom>
        </p:spPr>
        <p:txBody>
          <a:bodyPr wrap="square">
            <a:spAutoFit/>
          </a:bodyPr>
          <a:lstStyle/>
          <a:p>
            <a:r>
              <a:rPr lang="en-US" sz="1000" dirty="0" smtClean="0"/>
              <a:t>Video found at: http://www.sumanasinc.com/webcontent/animations/content/mistakesmeiosis/mistakesmeiosis.html</a:t>
            </a:r>
            <a:endParaRPr lang="en-US" sz="1000" dirty="0"/>
          </a:p>
        </p:txBody>
      </p:sp>
      <p:sp>
        <p:nvSpPr>
          <p:cNvPr id="7" name="Title 1"/>
          <p:cNvSpPr txBox="1">
            <a:spLocks/>
          </p:cNvSpPr>
          <p:nvPr/>
        </p:nvSpPr>
        <p:spPr>
          <a:xfrm>
            <a:off x="4648200" y="152400"/>
            <a:ext cx="3505200" cy="381000"/>
          </a:xfrm>
          <a:prstGeom prst="rect">
            <a:avLst/>
          </a:prstGeom>
        </p:spPr>
        <p:txBody>
          <a:bodyPr vert="horz" lIns="91440" tIns="45720" rIns="91440" bIns="45720" rtlCol="0" anchor="b">
            <a:normAutofit fontScale="8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solidFill>
                  <a:schemeClr val="bg1"/>
                </a:solidFill>
                <a:latin typeface="Tahoma" pitchFamily="34" charset="0"/>
                <a:ea typeface="Tahoma" pitchFamily="34" charset="0"/>
                <a:cs typeface="Tahoma" pitchFamily="34" charset="0"/>
              </a:rPr>
              <a:t>Nondisjunction</a:t>
            </a: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ysClr val="windowText" lastClr="000000"/>
                </a:solidFill>
                <a:effectLst>
                  <a:outerShdw blurRad="76200" dist="50800" dir="5400000" algn="tl" rotWithShape="0">
                    <a:srgbClr val="000000">
                      <a:alpha val="65000"/>
                    </a:srgbClr>
                  </a:outerShdw>
                </a:effectLst>
                <a:latin typeface="Hobo Std" pitchFamily="50" charset="0"/>
                <a:cs typeface="Arial" pitchFamily="34" charset="0"/>
              </a:rPr>
              <a:t>Utah Genetics simulation of how </a:t>
            </a:r>
            <a:r>
              <a:rPr lang="en-US" sz="4000" b="1" spc="50" dirty="0" err="1" smtClean="0">
                <a:ln w="11430"/>
                <a:solidFill>
                  <a:sysClr val="windowText" lastClr="000000"/>
                </a:solidFill>
                <a:effectLst>
                  <a:outerShdw blurRad="76200" dist="50800" dir="5400000" algn="tl" rotWithShape="0">
                    <a:srgbClr val="000000">
                      <a:alpha val="65000"/>
                    </a:srgbClr>
                  </a:outerShdw>
                </a:effectLst>
                <a:latin typeface="Hobo Std" pitchFamily="50" charset="0"/>
                <a:cs typeface="Arial" pitchFamily="34" charset="0"/>
              </a:rPr>
              <a:t>Monosomy</a:t>
            </a:r>
            <a:r>
              <a:rPr lang="en-US" sz="4000" b="1" spc="50" dirty="0" smtClean="0">
                <a:ln w="11430"/>
                <a:solidFill>
                  <a:sysClr val="windowText" lastClr="000000"/>
                </a:solidFill>
                <a:effectLst>
                  <a:outerShdw blurRad="76200" dist="50800" dir="5400000" algn="tl" rotWithShape="0">
                    <a:srgbClr val="000000">
                      <a:alpha val="65000"/>
                    </a:srgbClr>
                  </a:outerShdw>
                </a:effectLst>
                <a:latin typeface="Hobo Std" pitchFamily="50" charset="0"/>
                <a:cs typeface="Arial" pitchFamily="34" charset="0"/>
              </a:rPr>
              <a:t>/Trisomy develop</a:t>
            </a:r>
            <a:br>
              <a:rPr lang="en-US" sz="4000" b="1" spc="50" dirty="0" smtClean="0">
                <a:ln w="11430"/>
                <a:solidFill>
                  <a:sysClr val="windowText" lastClr="000000"/>
                </a:solidFill>
                <a:effectLst>
                  <a:outerShdw blurRad="76200" dist="50800" dir="5400000" algn="tl" rotWithShape="0">
                    <a:srgbClr val="000000">
                      <a:alpha val="65000"/>
                    </a:srgbClr>
                  </a:outerShdw>
                </a:effectLst>
                <a:latin typeface="Hobo Std" pitchFamily="50" charset="0"/>
                <a:cs typeface="Arial" pitchFamily="34" charset="0"/>
              </a:rPr>
            </a:br>
            <a:r>
              <a:rPr lang="en-US" sz="1000" b="1" spc="50" dirty="0" smtClean="0">
                <a:ln w="11430"/>
                <a:solidFill>
                  <a:sysClr val="windowText" lastClr="000000"/>
                </a:solidFill>
                <a:effectLst>
                  <a:outerShdw blurRad="76200" dist="50800" dir="5400000" algn="tl" rotWithShape="0">
                    <a:srgbClr val="000000">
                      <a:alpha val="65000"/>
                    </a:srgbClr>
                  </a:outerShdw>
                </a:effectLst>
                <a:latin typeface="Hobo Std" pitchFamily="50" charset="0"/>
              </a:rPr>
              <a:t> (click on image</a:t>
            </a:r>
            <a:r>
              <a:rPr lang="en-US" sz="1000" b="1" spc="50" dirty="0" smtClean="0">
                <a:ln w="11430"/>
                <a:solidFill>
                  <a:sysClr val="windowText" lastClr="000000"/>
                </a:solidFill>
                <a:effectLst>
                  <a:outerShdw blurRad="76200" dist="50800" dir="5400000" algn="tl" rotWithShape="0">
                    <a:srgbClr val="000000">
                      <a:alpha val="65000"/>
                    </a:srgbClr>
                  </a:outerShdw>
                </a:effectLst>
              </a:rPr>
              <a:t>)</a:t>
            </a:r>
            <a:endParaRPr lang="en-US" sz="1000" b="1" spc="50" dirty="0">
              <a:ln w="11430"/>
              <a:solidFill>
                <a:sysClr val="windowText" lastClr="000000"/>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6" name="Rectangle 5"/>
          <p:cNvSpPr/>
          <p:nvPr/>
        </p:nvSpPr>
        <p:spPr>
          <a:xfrm>
            <a:off x="0" y="6457890"/>
            <a:ext cx="9144000" cy="400110"/>
          </a:xfrm>
          <a:prstGeom prst="rect">
            <a:avLst/>
          </a:prstGeom>
        </p:spPr>
        <p:txBody>
          <a:bodyPr wrap="square">
            <a:spAutoFit/>
          </a:bodyPr>
          <a:lstStyle/>
          <a:p>
            <a:pPr algn="ctr"/>
            <a:r>
              <a:rPr lang="en-US" sz="2000" dirty="0" smtClean="0"/>
              <a:t>http://learn.genetics.utah.edu/content/begin/traits/predictdisorder/</a:t>
            </a:r>
            <a:endParaRPr lang="en-US" sz="2000" dirty="0"/>
          </a:p>
        </p:txBody>
      </p:sp>
      <p:pic>
        <p:nvPicPr>
          <p:cNvPr id="1026" name="Picture 2">
            <a:hlinkClick r:id="rId2"/>
          </p:cNvPr>
          <p:cNvPicPr>
            <a:picLocks noChangeAspect="1" noChangeArrowheads="1"/>
          </p:cNvPicPr>
          <p:nvPr/>
        </p:nvPicPr>
        <p:blipFill>
          <a:blip r:embed="rId3" cstate="print"/>
          <a:srcRect l="3125" t="23959" r="30469" b="6250"/>
          <a:stretch>
            <a:fillRect/>
          </a:stretch>
        </p:blipFill>
        <p:spPr bwMode="auto">
          <a:xfrm>
            <a:off x="1672988" y="2057400"/>
            <a:ext cx="5413612" cy="4267200"/>
          </a:xfrm>
          <a:prstGeom prst="rect">
            <a:avLst/>
          </a:prstGeom>
          <a:noFill/>
          <a:ln w="9525">
            <a:solidFill>
              <a:srgbClr val="030305"/>
            </a:solidFill>
            <a:miter lim="800000"/>
            <a:headEnd/>
            <a:tailEnd/>
          </a:ln>
        </p:spPr>
      </p:pic>
      <p:sp>
        <p:nvSpPr>
          <p:cNvPr id="7" name="Title 1"/>
          <p:cNvSpPr txBox="1">
            <a:spLocks/>
          </p:cNvSpPr>
          <p:nvPr/>
        </p:nvSpPr>
        <p:spPr>
          <a:xfrm>
            <a:off x="4648200" y="152400"/>
            <a:ext cx="3505200" cy="381000"/>
          </a:xfrm>
          <a:prstGeom prst="rect">
            <a:avLst/>
          </a:prstGeom>
        </p:spPr>
        <p:txBody>
          <a:bodyPr vert="horz" lIns="91440" tIns="45720" rIns="91440" bIns="45720" rtlCol="0" anchor="b">
            <a:normAutofit fontScale="8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smtClean="0">
                <a:solidFill>
                  <a:schemeClr val="bg1"/>
                </a:solidFill>
                <a:latin typeface="Tahoma" pitchFamily="34" charset="0"/>
                <a:ea typeface="Tahoma" pitchFamily="34" charset="0"/>
                <a:cs typeface="Tahoma" pitchFamily="34" charset="0"/>
              </a:rPr>
              <a:t>Nondisjunction</a:t>
            </a:r>
            <a:endParaRPr lang="en-US" sz="2800" dirty="0" smtClean="0">
              <a:solidFill>
                <a:schemeClr val="bg1"/>
              </a:solidFill>
              <a:latin typeface="Tahoma" pitchFamily="34" charset="0"/>
              <a:ea typeface="Tahoma" pitchFamily="34" charset="0"/>
              <a:cs typeface="Tahoma" pitchFamily="34" charset="0"/>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685800" y="1143000"/>
            <a:ext cx="8229600" cy="1828800"/>
          </a:xfrm>
        </p:spPr>
        <p:txBody>
          <a:bodyPr>
            <a:normAutofit/>
          </a:bodyPr>
          <a:lstStyle/>
          <a:p>
            <a:pPr marL="68580" indent="0" eaLnBrk="1" hangingPunct="1">
              <a:buNone/>
            </a:pPr>
            <a:r>
              <a:rPr lang="en-US" sz="3400" dirty="0" smtClean="0">
                <a:latin typeface="Tahoma" pitchFamily="34" charset="0"/>
                <a:ea typeface="Tahoma" pitchFamily="34" charset="0"/>
                <a:cs typeface="Tahoma" pitchFamily="34" charset="0"/>
              </a:rPr>
              <a:t>Scientists can use karyotypes to identify disorders caused by chromosomal abnormalities.</a:t>
            </a:r>
          </a:p>
        </p:txBody>
      </p:sp>
      <p:pic>
        <p:nvPicPr>
          <p:cNvPr id="12292" name="Picture 5" descr="karyotype"/>
          <p:cNvPicPr>
            <a:picLocks noGrp="1" noChangeAspect="1" noChangeArrowheads="1"/>
          </p:cNvPicPr>
          <p:nvPr>
            <p:ph sz="half" idx="2"/>
          </p:nvPr>
        </p:nvPicPr>
        <p:blipFill>
          <a:blip r:embed="rId2" cstate="print"/>
          <a:srcRect/>
          <a:stretch>
            <a:fillRect/>
          </a:stretch>
        </p:blipFill>
        <p:spPr>
          <a:xfrm>
            <a:off x="4038600" y="2233530"/>
            <a:ext cx="4648200" cy="4165683"/>
          </a:xfrm>
          <a:noFill/>
        </p:spPr>
      </p:pic>
      <p:sp>
        <p:nvSpPr>
          <p:cNvPr id="12293" name="Text Box 8"/>
          <p:cNvSpPr txBox="1">
            <a:spLocks noChangeArrowheads="1"/>
          </p:cNvSpPr>
          <p:nvPr/>
        </p:nvSpPr>
        <p:spPr bwMode="auto">
          <a:xfrm>
            <a:off x="1489364" y="3415145"/>
            <a:ext cx="2667000" cy="1200329"/>
          </a:xfrm>
          <a:prstGeom prst="rect">
            <a:avLst/>
          </a:prstGeom>
          <a:noFill/>
          <a:ln w="9525">
            <a:noFill/>
            <a:miter lim="800000"/>
            <a:headEnd/>
            <a:tailEnd/>
          </a:ln>
        </p:spPr>
        <p:txBody>
          <a:bodyPr>
            <a:spAutoFit/>
          </a:bodyPr>
          <a:lstStyle/>
          <a:p>
            <a:pPr>
              <a:spcBef>
                <a:spcPct val="50000"/>
              </a:spcBef>
            </a:pPr>
            <a:r>
              <a:rPr lang="en-US" dirty="0">
                <a:latin typeface="Tahoma" pitchFamily="34" charset="0"/>
                <a:ea typeface="Tahoma" pitchFamily="34" charset="0"/>
                <a:cs typeface="Tahoma" pitchFamily="34" charset="0"/>
              </a:rPr>
              <a:t>Example of a </a:t>
            </a:r>
            <a:r>
              <a:rPr lang="en-US" u="sng" dirty="0">
                <a:latin typeface="Tahoma" pitchFamily="34" charset="0"/>
                <a:ea typeface="Tahoma" pitchFamily="34" charset="0"/>
                <a:cs typeface="Tahoma" pitchFamily="34" charset="0"/>
              </a:rPr>
              <a:t>normal</a:t>
            </a:r>
            <a:r>
              <a:rPr lang="en-US" dirty="0">
                <a:latin typeface="Tahoma" pitchFamily="34" charset="0"/>
                <a:ea typeface="Tahoma" pitchFamily="34" charset="0"/>
                <a:cs typeface="Tahoma" pitchFamily="34" charset="0"/>
              </a:rPr>
              <a:t> human male </a:t>
            </a:r>
            <a:r>
              <a:rPr lang="en-US" u="sng" dirty="0">
                <a:latin typeface="Tahoma" pitchFamily="34" charset="0"/>
                <a:ea typeface="Tahoma" pitchFamily="34" charset="0"/>
                <a:cs typeface="Tahoma" pitchFamily="34" charset="0"/>
              </a:rPr>
              <a:t>karyotype</a:t>
            </a:r>
            <a:r>
              <a:rPr lang="en-US" dirty="0">
                <a:latin typeface="Tahoma" pitchFamily="34" charset="0"/>
                <a:ea typeface="Tahoma" pitchFamily="34" charset="0"/>
                <a:cs typeface="Tahoma" pitchFamily="34" charset="0"/>
              </a:rPr>
              <a:t>:</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8" t="23428" r="21428" b="73273"/>
          <a:stretch/>
        </p:blipFill>
        <p:spPr bwMode="auto">
          <a:xfrm>
            <a:off x="0" y="-76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457200" y="152400"/>
            <a:ext cx="86868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bg1"/>
                </a:solidFill>
                <a:latin typeface="Hobo Std" pitchFamily="50" charset="0"/>
              </a:rPr>
              <a:t>Chromosomal Abnormality </a:t>
            </a:r>
            <a:r>
              <a:rPr lang="en-US" sz="2200" dirty="0" smtClean="0">
                <a:solidFill>
                  <a:schemeClr val="bg1"/>
                </a:solidFill>
                <a:latin typeface="Hobo Std" pitchFamily="50" charset="0"/>
              </a:rPr>
              <a:t>(cont.)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291">
                                            <p:txEl>
                                              <p:pRg st="0" end="0"/>
                                            </p:txEl>
                                          </p:spTgt>
                                        </p:tgtEl>
                                        <p:attrNameLst>
                                          <p:attrName>style.visibility</p:attrName>
                                        </p:attrNameLst>
                                      </p:cBhvr>
                                      <p:to>
                                        <p:strVal val="visible"/>
                                      </p:to>
                                    </p:set>
                                    <p:anim calcmode="lin" valueType="num">
                                      <p:cBhvr additive="base">
                                        <p:cTn id="1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291">
                                            <p:txEl>
                                              <p:pRg st="0" end="0"/>
                                            </p:txEl>
                                          </p:spTgt>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fade">
                                      <p:cBhvr>
                                        <p:cTn id="21" dur="1000"/>
                                        <p:tgtEl>
                                          <p:spTgt spid="12292"/>
                                        </p:tgtEl>
                                      </p:cBhvr>
                                    </p:animEffect>
                                    <p:anim calcmode="lin" valueType="num">
                                      <p:cBhvr>
                                        <p:cTn id="22" dur="1000" fill="hold"/>
                                        <p:tgtEl>
                                          <p:spTgt spid="12292"/>
                                        </p:tgtEl>
                                        <p:attrNameLst>
                                          <p:attrName>ppt_x</p:attrName>
                                        </p:attrNameLst>
                                      </p:cBhvr>
                                      <p:tavLst>
                                        <p:tav tm="0">
                                          <p:val>
                                            <p:strVal val="#ppt_x"/>
                                          </p:val>
                                        </p:tav>
                                        <p:tav tm="100000">
                                          <p:val>
                                            <p:strVal val="#ppt_x"/>
                                          </p:val>
                                        </p:tav>
                                      </p:tavLst>
                                    </p:anim>
                                    <p:anim calcmode="lin" valueType="num">
                                      <p:cBhvr>
                                        <p:cTn id="23"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2293"/>
                                        </p:tgtEl>
                                        <p:attrNameLst>
                                          <p:attrName>style.visibility</p:attrName>
                                        </p:attrNameLst>
                                      </p:cBhvr>
                                      <p:to>
                                        <p:strVal val="visible"/>
                                      </p:to>
                                    </p:set>
                                    <p:anim calcmode="lin" valueType="num">
                                      <p:cBhvr additive="base">
                                        <p:cTn id="28" dur="500" fill="hold"/>
                                        <p:tgtEl>
                                          <p:spTgt spid="12293"/>
                                        </p:tgtEl>
                                        <p:attrNameLst>
                                          <p:attrName>ppt_x</p:attrName>
                                        </p:attrNameLst>
                                      </p:cBhvr>
                                      <p:tavLst>
                                        <p:tav tm="0">
                                          <p:val>
                                            <p:strVal val="0-#ppt_w/2"/>
                                          </p:val>
                                        </p:tav>
                                        <p:tav tm="100000">
                                          <p:val>
                                            <p:strVal val="#ppt_x"/>
                                          </p:val>
                                        </p:tav>
                                      </p:tavLst>
                                    </p:anim>
                                    <p:anim calcmode="lin" valueType="num">
                                      <p:cBhvr additive="base">
                                        <p:cTn id="29"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3"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Trisomy 21 Karyotype"/>
          <p:cNvPicPr>
            <a:picLocks noGrp="1" noChangeAspect="1" noChangeArrowheads="1"/>
          </p:cNvPicPr>
          <p:nvPr>
            <p:ph idx="1"/>
          </p:nvPr>
        </p:nvPicPr>
        <p:blipFill>
          <a:blip r:embed="rId2" cstate="print"/>
          <a:srcRect/>
          <a:stretch>
            <a:fillRect/>
          </a:stretch>
        </p:blipFill>
        <p:spPr bwMode="auto">
          <a:xfrm>
            <a:off x="1257300" y="1563129"/>
            <a:ext cx="6629400" cy="4837671"/>
          </a:xfrm>
          <a:prstGeom prst="rect">
            <a:avLst/>
          </a:prstGeom>
          <a:ln>
            <a:noFill/>
          </a:ln>
          <a:effectLst>
            <a:outerShdw blurRad="292100" dist="139700" dir="2700000" algn="tl" rotWithShape="0">
              <a:srgbClr val="333333">
                <a:alpha val="65000"/>
              </a:srgbClr>
            </a:outerShdw>
          </a:effectLst>
        </p:spPr>
      </p:pic>
      <p:sp>
        <p:nvSpPr>
          <p:cNvPr id="5" name="Text Box 8"/>
          <p:cNvSpPr txBox="1">
            <a:spLocks noChangeArrowheads="1"/>
          </p:cNvSpPr>
          <p:nvPr/>
        </p:nvSpPr>
        <p:spPr bwMode="auto">
          <a:xfrm>
            <a:off x="457200" y="693003"/>
            <a:ext cx="8229600" cy="830997"/>
          </a:xfrm>
          <a:prstGeom prst="rect">
            <a:avLst/>
          </a:prstGeom>
          <a:noFill/>
          <a:ln w="9525">
            <a:noFill/>
            <a:miter lim="800000"/>
            <a:headEnd/>
            <a:tailEnd/>
          </a:ln>
        </p:spPr>
        <p:txBody>
          <a:bodyPr wrap="square">
            <a:spAutoFit/>
          </a:bodyPr>
          <a:lstStyle/>
          <a:p>
            <a:pPr algn="ctr">
              <a:spcBef>
                <a:spcPct val="50000"/>
              </a:spcBef>
            </a:pPr>
            <a:r>
              <a:rPr lang="en-US" dirty="0">
                <a:latin typeface="Tahoma" pitchFamily="34" charset="0"/>
                <a:ea typeface="Tahoma" pitchFamily="34" charset="0"/>
                <a:cs typeface="Tahoma" pitchFamily="34" charset="0"/>
              </a:rPr>
              <a:t>Ex. Down Syndrome is caused by three copies of chromosome # 21 </a:t>
            </a:r>
          </a:p>
        </p:txBody>
      </p:sp>
      <p:sp>
        <p:nvSpPr>
          <p:cNvPr id="3" name="Rectangle 2"/>
          <p:cNvSpPr/>
          <p:nvPr/>
        </p:nvSpPr>
        <p:spPr>
          <a:xfrm>
            <a:off x="152400" y="6608058"/>
            <a:ext cx="4572000" cy="215444"/>
          </a:xfrm>
          <a:prstGeom prst="rect">
            <a:avLst/>
          </a:prstGeom>
        </p:spPr>
        <p:txBody>
          <a:bodyPr>
            <a:spAutoFit/>
          </a:bodyPr>
          <a:lstStyle/>
          <a:p>
            <a:r>
              <a:rPr lang="en-US" sz="800" dirty="0" smtClean="0"/>
              <a:t>Image from: http</a:t>
            </a:r>
            <a:r>
              <a:rPr lang="en-US" sz="800" dirty="0"/>
              <a:t>://learn.genetics.utah.edu/content/disorders/whataregd/down/</a:t>
            </a:r>
          </a:p>
        </p:txBody>
      </p:sp>
      <p:sp>
        <p:nvSpPr>
          <p:cNvPr id="6" name="Title 1"/>
          <p:cNvSpPr>
            <a:spLocks noGrp="1"/>
          </p:cNvSpPr>
          <p:nvPr>
            <p:ph type="title"/>
          </p:nvPr>
        </p:nvSpPr>
        <p:spPr>
          <a:xfrm>
            <a:off x="4648200" y="152400"/>
            <a:ext cx="3505200" cy="381000"/>
          </a:xfrm>
        </p:spPr>
        <p:txBody>
          <a:bodyPr>
            <a:normAutofit fontScale="90000"/>
          </a:bodyPr>
          <a:lstStyle/>
          <a:p>
            <a:pPr algn="ctr" eaLnBrk="1" hangingPunct="1"/>
            <a:r>
              <a:rPr lang="en-US" sz="2800" dirty="0" smtClean="0">
                <a:solidFill>
                  <a:schemeClr val="bg1"/>
                </a:solidFill>
                <a:latin typeface="Tahoma" pitchFamily="34" charset="0"/>
                <a:ea typeface="Tahoma" pitchFamily="34" charset="0"/>
                <a:cs typeface="Tahoma" pitchFamily="34" charset="0"/>
              </a:rPr>
              <a:t>Nondisjunction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19200" y="1295400"/>
            <a:ext cx="4343400" cy="1143000"/>
          </a:xfrm>
        </p:spPr>
        <p:txBody>
          <a:bodyPr/>
          <a:lstStyle/>
          <a:p>
            <a:pPr eaLnBrk="1" hangingPunct="1"/>
            <a:r>
              <a:rPr lang="en-US" b="1" dirty="0" smtClean="0">
                <a:latin typeface="Tahoma" pitchFamily="34" charset="0"/>
                <a:ea typeface="Tahoma" pitchFamily="34" charset="0"/>
                <a:cs typeface="Tahoma" pitchFamily="34" charset="0"/>
              </a:rPr>
              <a:t>deletion</a:t>
            </a:r>
            <a:endParaRPr lang="en-US" sz="4000" b="1" dirty="0" smtClean="0">
              <a:latin typeface="Tahoma" pitchFamily="34" charset="0"/>
              <a:ea typeface="Tahoma" pitchFamily="34" charset="0"/>
              <a:cs typeface="Tahoma" pitchFamily="34" charset="0"/>
            </a:endParaRPr>
          </a:p>
        </p:txBody>
      </p:sp>
      <p:pic>
        <p:nvPicPr>
          <p:cNvPr id="35844" name="Picture 4" descr="deletio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859848"/>
            <a:ext cx="4298950" cy="5991225"/>
          </a:xfrm>
          <a:prstGeom prst="rect">
            <a:avLst/>
          </a:prstGeom>
          <a:noFill/>
          <a:ln w="9525">
            <a:noFill/>
            <a:miter lim="800000"/>
            <a:headEnd/>
            <a:tailEnd/>
          </a:ln>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8" t="23428" r="21428" b="73273"/>
          <a:stretch/>
        </p:blipFill>
        <p:spPr bwMode="auto">
          <a:xfrm>
            <a:off x="0" y="-76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0" y="152400"/>
            <a:ext cx="91440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400" dirty="0" smtClean="0">
                <a:solidFill>
                  <a:schemeClr val="bg1"/>
                </a:solidFill>
                <a:latin typeface="Hobo Std" pitchFamily="50" charset="0"/>
              </a:rPr>
              <a:t>Ways chromosomal abnormality can occur:</a:t>
            </a:r>
          </a:p>
        </p:txBody>
      </p:sp>
      <p:sp>
        <p:nvSpPr>
          <p:cNvPr id="7" name="Rectangle 6"/>
          <p:cNvSpPr/>
          <p:nvPr/>
        </p:nvSpPr>
        <p:spPr>
          <a:xfrm>
            <a:off x="152400" y="6642556"/>
            <a:ext cx="4572000" cy="215444"/>
          </a:xfrm>
          <a:prstGeom prst="rect">
            <a:avLst/>
          </a:prstGeom>
        </p:spPr>
        <p:txBody>
          <a:bodyPr>
            <a:spAutoFit/>
          </a:bodyPr>
          <a:lstStyle/>
          <a:p>
            <a:r>
              <a:rPr lang="en-US" sz="800" dirty="0" smtClean="0"/>
              <a:t>Image from: http</a:t>
            </a:r>
            <a:r>
              <a:rPr lang="en-US" sz="800" dirty="0"/>
              <a:t>://members.cox.net/amgough/Fanconi-genetics-genetics-primer.htm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5842"/>
                                        </p:tgtEl>
                                        <p:attrNameLst>
                                          <p:attrName>style.visibility</p:attrName>
                                        </p:attrNameLst>
                                      </p:cBhvr>
                                      <p:to>
                                        <p:strVal val="visible"/>
                                      </p:to>
                                    </p:set>
                                    <p:anim calcmode="lin" valueType="num">
                                      <p:cBhvr additive="base">
                                        <p:cTn id="17" dur="500" fill="hold"/>
                                        <p:tgtEl>
                                          <p:spTgt spid="35842"/>
                                        </p:tgtEl>
                                        <p:attrNameLst>
                                          <p:attrName>ppt_x</p:attrName>
                                        </p:attrNameLst>
                                      </p:cBhvr>
                                      <p:tavLst>
                                        <p:tav tm="0">
                                          <p:val>
                                            <p:strVal val="1+#ppt_w/2"/>
                                          </p:val>
                                        </p:tav>
                                        <p:tav tm="100000">
                                          <p:val>
                                            <p:strVal val="#ppt_x"/>
                                          </p:val>
                                        </p:tav>
                                      </p:tavLst>
                                    </p:anim>
                                    <p:anim calcmode="lin" valueType="num">
                                      <p:cBhvr additive="base">
                                        <p:cTn id="1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5844"/>
                                        </p:tgtEl>
                                        <p:attrNameLst>
                                          <p:attrName>style.visibility</p:attrName>
                                        </p:attrNameLst>
                                      </p:cBhvr>
                                      <p:to>
                                        <p:strVal val="visible"/>
                                      </p:to>
                                    </p:set>
                                    <p:animEffect transition="in" filter="fade">
                                      <p:cBhvr>
                                        <p:cTn id="23" dur="1000"/>
                                        <p:tgtEl>
                                          <p:spTgt spid="35844"/>
                                        </p:tgtEl>
                                      </p:cBhvr>
                                    </p:animEffect>
                                    <p:anim calcmode="lin" valueType="num">
                                      <p:cBhvr>
                                        <p:cTn id="24" dur="1000" fill="hold"/>
                                        <p:tgtEl>
                                          <p:spTgt spid="35844"/>
                                        </p:tgtEl>
                                        <p:attrNameLst>
                                          <p:attrName>ppt_x</p:attrName>
                                        </p:attrNameLst>
                                      </p:cBhvr>
                                      <p:tavLst>
                                        <p:tav tm="0">
                                          <p:val>
                                            <p:strVal val="#ppt_x"/>
                                          </p:val>
                                        </p:tav>
                                        <p:tav tm="100000">
                                          <p:val>
                                            <p:strVal val="#ppt_x"/>
                                          </p:val>
                                        </p:tav>
                                      </p:tavLst>
                                    </p:anim>
                                    <p:anim calcmode="lin" valueType="num">
                                      <p:cBhvr>
                                        <p:cTn id="25"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562600" y="1295400"/>
            <a:ext cx="3200400" cy="1143000"/>
          </a:xfrm>
        </p:spPr>
        <p:txBody>
          <a:bodyPr/>
          <a:lstStyle/>
          <a:p>
            <a:pPr eaLnBrk="1" hangingPunct="1"/>
            <a:r>
              <a:rPr lang="en-US" b="1" dirty="0" smtClean="0">
                <a:latin typeface="Tahoma" pitchFamily="34" charset="0"/>
                <a:ea typeface="Tahoma" pitchFamily="34" charset="0"/>
                <a:cs typeface="Tahoma" pitchFamily="34" charset="0"/>
              </a:rPr>
              <a:t>duplication</a:t>
            </a:r>
            <a:endParaRPr lang="en-US" sz="4000" b="1" dirty="0" smtClean="0">
              <a:latin typeface="Tahoma" pitchFamily="34" charset="0"/>
              <a:ea typeface="Tahoma" pitchFamily="34" charset="0"/>
              <a:cs typeface="Tahoma"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76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0" y="152400"/>
            <a:ext cx="91440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400" dirty="0" smtClean="0">
                <a:solidFill>
                  <a:schemeClr val="bg1"/>
                </a:solidFill>
                <a:latin typeface="Hobo Std" pitchFamily="50" charset="0"/>
              </a:rPr>
              <a:t>Ways chromosomal abnormality can occur:</a:t>
            </a:r>
          </a:p>
        </p:txBody>
      </p:sp>
      <p:pic>
        <p:nvPicPr>
          <p:cNvPr id="7" name="Picture 4" descr="duplicati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3137" y="1047750"/>
            <a:ext cx="3903663" cy="5657850"/>
          </a:xfrm>
          <a:prstGeom prst="rect">
            <a:avLst/>
          </a:prstGeom>
          <a:noFill/>
          <a:ln w="9525">
            <a:noFill/>
            <a:miter lim="800000"/>
            <a:headEnd/>
            <a:tailEnd/>
          </a:ln>
        </p:spPr>
      </p:pic>
      <p:sp>
        <p:nvSpPr>
          <p:cNvPr id="8" name="Rectangle 7"/>
          <p:cNvSpPr/>
          <p:nvPr/>
        </p:nvSpPr>
        <p:spPr>
          <a:xfrm>
            <a:off x="152400" y="6642556"/>
            <a:ext cx="4572000" cy="215444"/>
          </a:xfrm>
          <a:prstGeom prst="rect">
            <a:avLst/>
          </a:prstGeom>
        </p:spPr>
        <p:txBody>
          <a:bodyPr>
            <a:spAutoFit/>
          </a:bodyPr>
          <a:lstStyle/>
          <a:p>
            <a:r>
              <a:rPr lang="en-US" sz="800" dirty="0" smtClean="0"/>
              <a:t>Image from: http</a:t>
            </a:r>
            <a:r>
              <a:rPr lang="en-US" sz="800" dirty="0"/>
              <a:t>://members.cox.net/amgough/Fanconi-genetics-genetics-primer.htm</a:t>
            </a:r>
          </a:p>
        </p:txBody>
      </p:sp>
    </p:spTree>
    <p:extLst>
      <p:ext uri="{BB962C8B-B14F-4D97-AF65-F5344CB8AC3E}">
        <p14:creationId xmlns:p14="http://schemas.microsoft.com/office/powerpoint/2010/main" val="467725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5842"/>
                                        </p:tgtEl>
                                        <p:attrNameLst>
                                          <p:attrName>style.visibility</p:attrName>
                                        </p:attrNameLst>
                                      </p:cBhvr>
                                      <p:to>
                                        <p:strVal val="visible"/>
                                      </p:to>
                                    </p:set>
                                    <p:anim calcmode="lin" valueType="num">
                                      <p:cBhvr additive="base">
                                        <p:cTn id="17" dur="500" fill="hold"/>
                                        <p:tgtEl>
                                          <p:spTgt spid="35842"/>
                                        </p:tgtEl>
                                        <p:attrNameLst>
                                          <p:attrName>ppt_x</p:attrName>
                                        </p:attrNameLst>
                                      </p:cBhvr>
                                      <p:tavLst>
                                        <p:tav tm="0">
                                          <p:val>
                                            <p:strVal val="1+#ppt_w/2"/>
                                          </p:val>
                                        </p:tav>
                                        <p:tav tm="100000">
                                          <p:val>
                                            <p:strVal val="#ppt_x"/>
                                          </p:val>
                                        </p:tav>
                                      </p:tavLst>
                                    </p:anim>
                                    <p:anim calcmode="lin" valueType="num">
                                      <p:cBhvr additive="base">
                                        <p:cTn id="1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1295400"/>
            <a:ext cx="3200400" cy="838200"/>
          </a:xfrm>
        </p:spPr>
        <p:txBody>
          <a:bodyPr/>
          <a:lstStyle/>
          <a:p>
            <a:pPr eaLnBrk="1" hangingPunct="1"/>
            <a:r>
              <a:rPr lang="en-US" b="1" dirty="0" smtClean="0">
                <a:latin typeface="Tahoma" pitchFamily="34" charset="0"/>
                <a:ea typeface="Tahoma" pitchFamily="34" charset="0"/>
                <a:cs typeface="Tahoma" pitchFamily="34" charset="0"/>
              </a:rPr>
              <a:t>insertion</a:t>
            </a:r>
            <a:endParaRPr lang="en-US" sz="4000" b="1" dirty="0" smtClean="0">
              <a:latin typeface="Tahoma" pitchFamily="34" charset="0"/>
              <a:ea typeface="Tahoma" pitchFamily="34" charset="0"/>
              <a:cs typeface="Tahoma"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76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0" y="152400"/>
            <a:ext cx="91440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400" dirty="0" smtClean="0">
                <a:solidFill>
                  <a:schemeClr val="bg1"/>
                </a:solidFill>
                <a:latin typeface="Hobo Std" pitchFamily="50" charset="0"/>
              </a:rPr>
              <a:t>Ways chromosomal abnormality can occur:</a:t>
            </a:r>
          </a:p>
        </p:txBody>
      </p:sp>
      <p:pic>
        <p:nvPicPr>
          <p:cNvPr id="8" name="Picture 4" descr="inserti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2139984"/>
            <a:ext cx="6248400" cy="4413216"/>
          </a:xfrm>
          <a:prstGeom prst="rect">
            <a:avLst/>
          </a:prstGeom>
          <a:noFill/>
          <a:ln w="9525">
            <a:noFill/>
            <a:miter lim="800000"/>
            <a:headEnd/>
            <a:tailEnd/>
          </a:ln>
        </p:spPr>
      </p:pic>
      <p:sp>
        <p:nvSpPr>
          <p:cNvPr id="9" name="Rectangle 8"/>
          <p:cNvSpPr/>
          <p:nvPr/>
        </p:nvSpPr>
        <p:spPr>
          <a:xfrm>
            <a:off x="152400" y="6642556"/>
            <a:ext cx="4572000" cy="215444"/>
          </a:xfrm>
          <a:prstGeom prst="rect">
            <a:avLst/>
          </a:prstGeom>
        </p:spPr>
        <p:txBody>
          <a:bodyPr>
            <a:spAutoFit/>
          </a:bodyPr>
          <a:lstStyle/>
          <a:p>
            <a:r>
              <a:rPr lang="en-US" sz="800" dirty="0" smtClean="0"/>
              <a:t>Image from: http</a:t>
            </a:r>
            <a:r>
              <a:rPr lang="en-US" sz="800" dirty="0"/>
              <a:t>://members.cox.net/amgough/Fanconi-genetics-genetics-primer.htm</a:t>
            </a:r>
          </a:p>
        </p:txBody>
      </p:sp>
    </p:spTree>
    <p:extLst>
      <p:ext uri="{BB962C8B-B14F-4D97-AF65-F5344CB8AC3E}">
        <p14:creationId xmlns:p14="http://schemas.microsoft.com/office/powerpoint/2010/main" val="1044694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5842"/>
                                        </p:tgtEl>
                                        <p:attrNameLst>
                                          <p:attrName>style.visibility</p:attrName>
                                        </p:attrNameLst>
                                      </p:cBhvr>
                                      <p:to>
                                        <p:strVal val="visible"/>
                                      </p:to>
                                    </p:set>
                                    <p:anim calcmode="lin" valueType="num">
                                      <p:cBhvr additive="base">
                                        <p:cTn id="17" dur="500" fill="hold"/>
                                        <p:tgtEl>
                                          <p:spTgt spid="35842"/>
                                        </p:tgtEl>
                                        <p:attrNameLst>
                                          <p:attrName>ppt_x</p:attrName>
                                        </p:attrNameLst>
                                      </p:cBhvr>
                                      <p:tavLst>
                                        <p:tav tm="0">
                                          <p:val>
                                            <p:strVal val="1+#ppt_w/2"/>
                                          </p:val>
                                        </p:tav>
                                        <p:tav tm="100000">
                                          <p:val>
                                            <p:strVal val="#ppt_x"/>
                                          </p:val>
                                        </p:tav>
                                      </p:tavLst>
                                    </p:anim>
                                    <p:anim calcmode="lin" valueType="num">
                                      <p:cBhvr additive="base">
                                        <p:cTn id="18" dur="500" fill="hold"/>
                                        <p:tgtEl>
                                          <p:spTgt spid="3584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3400" y="732472"/>
            <a:ext cx="8001000" cy="1477328"/>
          </a:xfrm>
          <a:prstGeom prst="rect">
            <a:avLst/>
          </a:prstGeom>
          <a:noFill/>
          <a:ln w="28575">
            <a:solidFill>
              <a:schemeClr val="tx1"/>
            </a:solidFill>
            <a:prstDash val="dashDot"/>
            <a:miter lim="800000"/>
            <a:headEnd/>
            <a:tailEnd/>
          </a:ln>
        </p:spPr>
        <p:txBody>
          <a:bodyPr wrap="square">
            <a:spAutoFit/>
          </a:bodyPr>
          <a:lstStyle/>
          <a:p>
            <a:pPr marL="0" lvl="1" algn="ctr">
              <a:spcBef>
                <a:spcPts val="0"/>
              </a:spcBef>
            </a:pPr>
            <a:r>
              <a:rPr lang="en-US" sz="3000" dirty="0">
                <a:latin typeface="Tahoma" pitchFamily="34" charset="0"/>
                <a:ea typeface="Tahoma" pitchFamily="34" charset="0"/>
                <a:cs typeface="Tahoma" pitchFamily="34" charset="0"/>
              </a:rPr>
              <a:t>Gender is determined by </a:t>
            </a:r>
            <a:r>
              <a:rPr lang="en-US" sz="3000" dirty="0" smtClean="0">
                <a:latin typeface="Tahoma" pitchFamily="34" charset="0"/>
                <a:ea typeface="Tahoma" pitchFamily="34" charset="0"/>
                <a:cs typeface="Tahoma" pitchFamily="34" charset="0"/>
              </a:rPr>
              <a:t>our chromosomes</a:t>
            </a:r>
            <a:endParaRPr lang="en-US" sz="3000" dirty="0">
              <a:latin typeface="Tahoma" pitchFamily="34" charset="0"/>
              <a:ea typeface="Tahoma" pitchFamily="34" charset="0"/>
              <a:cs typeface="Tahoma" pitchFamily="34" charset="0"/>
            </a:endParaRPr>
          </a:p>
          <a:p>
            <a:pPr>
              <a:spcBef>
                <a:spcPts val="0"/>
              </a:spcBef>
            </a:pPr>
            <a:r>
              <a:rPr lang="en-US" sz="3000" dirty="0">
                <a:latin typeface="Tahoma" pitchFamily="34" charset="0"/>
                <a:ea typeface="Tahoma" pitchFamily="34" charset="0"/>
                <a:cs typeface="Tahoma" pitchFamily="34" charset="0"/>
              </a:rPr>
              <a:t>		females </a:t>
            </a:r>
            <a:r>
              <a:rPr lang="en-US" sz="3000" dirty="0">
                <a:latin typeface="Tahoma" pitchFamily="34" charset="0"/>
                <a:ea typeface="Tahoma" pitchFamily="34" charset="0"/>
                <a:cs typeface="Tahoma" pitchFamily="34" charset="0"/>
                <a:sym typeface="Wingdings" pitchFamily="2" charset="2"/>
              </a:rPr>
              <a:t> XX</a:t>
            </a:r>
          </a:p>
          <a:p>
            <a:pPr>
              <a:spcBef>
                <a:spcPts val="0"/>
              </a:spcBef>
            </a:pPr>
            <a:r>
              <a:rPr lang="en-US" sz="3000" dirty="0">
                <a:latin typeface="Tahoma" pitchFamily="34" charset="0"/>
                <a:ea typeface="Tahoma" pitchFamily="34" charset="0"/>
                <a:cs typeface="Tahoma" pitchFamily="34" charset="0"/>
                <a:sym typeface="Wingdings" pitchFamily="2" charset="2"/>
              </a:rPr>
              <a:t>		males XY </a:t>
            </a:r>
            <a:endParaRPr lang="en-US" sz="3000" dirty="0">
              <a:latin typeface="Tahoma" pitchFamily="34" charset="0"/>
              <a:ea typeface="Tahoma" pitchFamily="34" charset="0"/>
              <a:cs typeface="Tahoma" pitchFamily="34" charset="0"/>
            </a:endParaRPr>
          </a:p>
        </p:txBody>
      </p:sp>
      <p:pic>
        <p:nvPicPr>
          <p:cNvPr id="4099" name="Picture 4" descr="http://www.biotechnologyonline.gov.au/images/contentpages/karyotype.jpg"/>
          <p:cNvPicPr>
            <a:picLocks noChangeAspect="1" noChangeArrowheads="1"/>
          </p:cNvPicPr>
          <p:nvPr/>
        </p:nvPicPr>
        <p:blipFill>
          <a:blip r:embed="rId2" cstate="print"/>
          <a:srcRect/>
          <a:stretch>
            <a:fillRect/>
          </a:stretch>
        </p:blipFill>
        <p:spPr bwMode="auto">
          <a:xfrm>
            <a:off x="4800600" y="2362200"/>
            <a:ext cx="3733800" cy="2948215"/>
          </a:xfrm>
          <a:prstGeom prst="rect">
            <a:avLst/>
          </a:prstGeom>
          <a:ln>
            <a:noFill/>
          </a:ln>
          <a:effectLst>
            <a:outerShdw blurRad="292100" dist="139700" dir="2700000" algn="tl" rotWithShape="0">
              <a:srgbClr val="333333">
                <a:alpha val="65000"/>
              </a:srgbClr>
            </a:outerShdw>
          </a:effectLst>
        </p:spPr>
      </p:pic>
      <p:sp>
        <p:nvSpPr>
          <p:cNvPr id="4100" name="Text Box 6"/>
          <p:cNvSpPr txBox="1">
            <a:spLocks noChangeArrowheads="1"/>
          </p:cNvSpPr>
          <p:nvPr/>
        </p:nvSpPr>
        <p:spPr bwMode="auto">
          <a:xfrm>
            <a:off x="6172200" y="5334000"/>
            <a:ext cx="990600" cy="457200"/>
          </a:xfrm>
          <a:prstGeom prst="rect">
            <a:avLst/>
          </a:prstGeom>
          <a:noFill/>
          <a:ln w="9525">
            <a:noFill/>
            <a:miter lim="800000"/>
            <a:headEnd/>
            <a:tailEnd/>
          </a:ln>
        </p:spPr>
        <p:txBody>
          <a:bodyPr>
            <a:spAutoFit/>
          </a:bodyPr>
          <a:lstStyle/>
          <a:p>
            <a:pPr>
              <a:spcBef>
                <a:spcPct val="50000"/>
              </a:spcBef>
            </a:pPr>
            <a:r>
              <a:rPr lang="en-US" b="1" dirty="0">
                <a:solidFill>
                  <a:srgbClr val="FF6600"/>
                </a:solidFill>
                <a:latin typeface="Tahoma" pitchFamily="34" charset="0"/>
                <a:ea typeface="Tahoma" pitchFamily="34" charset="0"/>
                <a:cs typeface="Tahoma" pitchFamily="34" charset="0"/>
              </a:rPr>
              <a:t>male</a:t>
            </a:r>
          </a:p>
        </p:txBody>
      </p:sp>
      <p:sp>
        <p:nvSpPr>
          <p:cNvPr id="4101" name="Text Box 7"/>
          <p:cNvSpPr txBox="1">
            <a:spLocks noChangeArrowheads="1"/>
          </p:cNvSpPr>
          <p:nvPr/>
        </p:nvSpPr>
        <p:spPr bwMode="auto">
          <a:xfrm>
            <a:off x="1752600" y="5334000"/>
            <a:ext cx="1371600" cy="457200"/>
          </a:xfrm>
          <a:prstGeom prst="rect">
            <a:avLst/>
          </a:prstGeom>
          <a:noFill/>
          <a:ln w="9525">
            <a:noFill/>
            <a:miter lim="800000"/>
            <a:headEnd/>
            <a:tailEnd/>
          </a:ln>
        </p:spPr>
        <p:txBody>
          <a:bodyPr>
            <a:spAutoFit/>
          </a:bodyPr>
          <a:lstStyle/>
          <a:p>
            <a:pPr>
              <a:spcBef>
                <a:spcPct val="50000"/>
              </a:spcBef>
            </a:pPr>
            <a:r>
              <a:rPr lang="en-US" b="1" dirty="0">
                <a:solidFill>
                  <a:srgbClr val="FF6600"/>
                </a:solidFill>
                <a:latin typeface="Tahoma" pitchFamily="34" charset="0"/>
                <a:ea typeface="Tahoma" pitchFamily="34" charset="0"/>
                <a:cs typeface="Tahoma" pitchFamily="34" charset="0"/>
              </a:rPr>
              <a:t>female</a:t>
            </a:r>
          </a:p>
        </p:txBody>
      </p:sp>
      <p:pic>
        <p:nvPicPr>
          <p:cNvPr id="4102" name="Picture 9" descr="http://www.miscarriage.com.au/images/pages/karyotype_normal.jpg"/>
          <p:cNvPicPr>
            <a:picLocks noChangeAspect="1" noChangeArrowheads="1"/>
          </p:cNvPicPr>
          <p:nvPr/>
        </p:nvPicPr>
        <p:blipFill>
          <a:blip r:embed="rId3" cstate="print"/>
          <a:srcRect/>
          <a:stretch>
            <a:fillRect/>
          </a:stretch>
        </p:blipFill>
        <p:spPr bwMode="auto">
          <a:xfrm>
            <a:off x="609600" y="2362200"/>
            <a:ext cx="3962400" cy="2948214"/>
          </a:xfrm>
          <a:prstGeom prst="rect">
            <a:avLst/>
          </a:prstGeom>
          <a:ln>
            <a:noFill/>
          </a:ln>
          <a:effectLst>
            <a:outerShdw blurRad="292100" dist="139700" dir="2700000" algn="tl" rotWithShape="0">
              <a:srgbClr val="333333">
                <a:alpha val="65000"/>
              </a:srgbClr>
            </a:outerShdw>
          </a:effectLst>
        </p:spPr>
      </p:pic>
      <p:sp>
        <p:nvSpPr>
          <p:cNvPr id="4103" name="Oval 10"/>
          <p:cNvSpPr>
            <a:spLocks noChangeArrowheads="1"/>
          </p:cNvSpPr>
          <p:nvPr/>
        </p:nvSpPr>
        <p:spPr bwMode="auto">
          <a:xfrm>
            <a:off x="7239000" y="4572000"/>
            <a:ext cx="1066800" cy="609600"/>
          </a:xfrm>
          <a:prstGeom prst="ellipse">
            <a:avLst/>
          </a:prstGeom>
          <a:noFill/>
          <a:ln w="28575">
            <a:solidFill>
              <a:srgbClr val="FF6600"/>
            </a:solidFill>
            <a:round/>
            <a:headEnd/>
            <a:tailEnd/>
          </a:ln>
        </p:spPr>
        <p:txBody>
          <a:bodyPr wrap="none" anchor="ctr"/>
          <a:lstStyle/>
          <a:p>
            <a:endParaRPr lang="en-US"/>
          </a:p>
        </p:txBody>
      </p:sp>
      <p:sp>
        <p:nvSpPr>
          <p:cNvPr id="4104" name="Oval 11"/>
          <p:cNvSpPr>
            <a:spLocks noChangeArrowheads="1"/>
          </p:cNvSpPr>
          <p:nvPr/>
        </p:nvSpPr>
        <p:spPr bwMode="auto">
          <a:xfrm>
            <a:off x="3048000" y="4495800"/>
            <a:ext cx="990600" cy="738414"/>
          </a:xfrm>
          <a:prstGeom prst="ellipse">
            <a:avLst/>
          </a:prstGeom>
          <a:noFill/>
          <a:ln w="28575">
            <a:solidFill>
              <a:srgbClr val="FF6600"/>
            </a:solidFill>
            <a:round/>
            <a:headEnd/>
            <a:tailEnd/>
          </a:ln>
        </p:spPr>
        <p:txBody>
          <a:bodyPr wrap="none" anchor="ctr"/>
          <a:lstStyle/>
          <a:p>
            <a:endParaRPr lang="en-US"/>
          </a:p>
        </p:txBody>
      </p:sp>
      <p:sp>
        <p:nvSpPr>
          <p:cNvPr id="4105" name="Text Box 12"/>
          <p:cNvSpPr txBox="1">
            <a:spLocks noChangeArrowheads="1"/>
          </p:cNvSpPr>
          <p:nvPr/>
        </p:nvSpPr>
        <p:spPr bwMode="auto">
          <a:xfrm>
            <a:off x="0" y="5791200"/>
            <a:ext cx="9144000" cy="769441"/>
          </a:xfrm>
          <a:prstGeom prst="rect">
            <a:avLst/>
          </a:prstGeom>
          <a:noFill/>
          <a:ln w="9525">
            <a:noFill/>
            <a:miter lim="800000"/>
            <a:headEnd/>
            <a:tailEnd/>
          </a:ln>
        </p:spPr>
        <p:txBody>
          <a:bodyPr wrap="square">
            <a:spAutoFit/>
          </a:bodyPr>
          <a:lstStyle/>
          <a:p>
            <a:pPr algn="ctr">
              <a:spcBef>
                <a:spcPct val="50000"/>
              </a:spcBef>
            </a:pPr>
            <a:r>
              <a:rPr lang="en-US" sz="2200" dirty="0">
                <a:latin typeface="Tahoma" pitchFamily="34" charset="0"/>
                <a:ea typeface="Tahoma" pitchFamily="34" charset="0"/>
                <a:cs typeface="Tahoma" pitchFamily="34" charset="0"/>
              </a:rPr>
              <a:t>What can you notice about the difference between the X and Y chromosomes?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500" fill="hold"/>
                                        <p:tgtEl>
                                          <p:spTgt spid="4102"/>
                                        </p:tgtEl>
                                        <p:attrNameLst>
                                          <p:attrName>ppt_x</p:attrName>
                                        </p:attrNameLst>
                                      </p:cBhvr>
                                      <p:tavLst>
                                        <p:tav tm="0">
                                          <p:val>
                                            <p:strVal val="0-#ppt_w/2"/>
                                          </p:val>
                                        </p:tav>
                                        <p:tav tm="100000">
                                          <p:val>
                                            <p:strVal val="#ppt_x"/>
                                          </p:val>
                                        </p:tav>
                                      </p:tavLst>
                                    </p:anim>
                                    <p:anim calcmode="lin" valueType="num">
                                      <p:cBhvr additive="base">
                                        <p:cTn id="14"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additive="base">
                                        <p:cTn id="19" dur="500" fill="hold"/>
                                        <p:tgtEl>
                                          <p:spTgt spid="4104"/>
                                        </p:tgtEl>
                                        <p:attrNameLst>
                                          <p:attrName>ppt_x</p:attrName>
                                        </p:attrNameLst>
                                      </p:cBhvr>
                                      <p:tavLst>
                                        <p:tav tm="0">
                                          <p:val>
                                            <p:strVal val="#ppt_x"/>
                                          </p:val>
                                        </p:tav>
                                        <p:tav tm="100000">
                                          <p:val>
                                            <p:strVal val="#ppt_x"/>
                                          </p:val>
                                        </p:tav>
                                      </p:tavLst>
                                    </p:anim>
                                    <p:anim calcmode="lin" valueType="num">
                                      <p:cBhvr additive="base">
                                        <p:cTn id="20" dur="500" fill="hold"/>
                                        <p:tgtEl>
                                          <p:spTgt spid="410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01"/>
                                        </p:tgtEl>
                                        <p:attrNameLst>
                                          <p:attrName>style.visibility</p:attrName>
                                        </p:attrNameLst>
                                      </p:cBhvr>
                                      <p:to>
                                        <p:strVal val="visible"/>
                                      </p:to>
                                    </p:set>
                                    <p:anim calcmode="lin" valueType="num">
                                      <p:cBhvr additive="base">
                                        <p:cTn id="23" dur="500" fill="hold"/>
                                        <p:tgtEl>
                                          <p:spTgt spid="4101"/>
                                        </p:tgtEl>
                                        <p:attrNameLst>
                                          <p:attrName>ppt_x</p:attrName>
                                        </p:attrNameLst>
                                      </p:cBhvr>
                                      <p:tavLst>
                                        <p:tav tm="0">
                                          <p:val>
                                            <p:strVal val="#ppt_x"/>
                                          </p:val>
                                        </p:tav>
                                        <p:tav tm="100000">
                                          <p:val>
                                            <p:strVal val="#ppt_x"/>
                                          </p:val>
                                        </p:tav>
                                      </p:tavLst>
                                    </p:anim>
                                    <p:anim calcmode="lin" valueType="num">
                                      <p:cBhvr additive="base">
                                        <p:cTn id="2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099"/>
                                        </p:tgtEl>
                                        <p:attrNameLst>
                                          <p:attrName>style.visibility</p:attrName>
                                        </p:attrNameLst>
                                      </p:cBhvr>
                                      <p:to>
                                        <p:strVal val="visible"/>
                                      </p:to>
                                    </p:set>
                                    <p:anim calcmode="lin" valueType="num">
                                      <p:cBhvr additive="base">
                                        <p:cTn id="29" dur="500" fill="hold"/>
                                        <p:tgtEl>
                                          <p:spTgt spid="4099"/>
                                        </p:tgtEl>
                                        <p:attrNameLst>
                                          <p:attrName>ppt_x</p:attrName>
                                        </p:attrNameLst>
                                      </p:cBhvr>
                                      <p:tavLst>
                                        <p:tav tm="0">
                                          <p:val>
                                            <p:strVal val="1+#ppt_w/2"/>
                                          </p:val>
                                        </p:tav>
                                        <p:tav tm="100000">
                                          <p:val>
                                            <p:strVal val="#ppt_x"/>
                                          </p:val>
                                        </p:tav>
                                      </p:tavLst>
                                    </p:anim>
                                    <p:anim calcmode="lin" valueType="num">
                                      <p:cBhvr additive="base">
                                        <p:cTn id="30"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103"/>
                                        </p:tgtEl>
                                        <p:attrNameLst>
                                          <p:attrName>style.visibility</p:attrName>
                                        </p:attrNameLst>
                                      </p:cBhvr>
                                      <p:to>
                                        <p:strVal val="visible"/>
                                      </p:to>
                                    </p:set>
                                    <p:anim calcmode="lin" valueType="num">
                                      <p:cBhvr additive="base">
                                        <p:cTn id="35" dur="500" fill="hold"/>
                                        <p:tgtEl>
                                          <p:spTgt spid="4103"/>
                                        </p:tgtEl>
                                        <p:attrNameLst>
                                          <p:attrName>ppt_x</p:attrName>
                                        </p:attrNameLst>
                                      </p:cBhvr>
                                      <p:tavLst>
                                        <p:tav tm="0">
                                          <p:val>
                                            <p:strVal val="#ppt_x"/>
                                          </p:val>
                                        </p:tav>
                                        <p:tav tm="100000">
                                          <p:val>
                                            <p:strVal val="#ppt_x"/>
                                          </p:val>
                                        </p:tav>
                                      </p:tavLst>
                                    </p:anim>
                                    <p:anim calcmode="lin" valueType="num">
                                      <p:cBhvr additive="base">
                                        <p:cTn id="36" dur="500" fill="hold"/>
                                        <p:tgtEl>
                                          <p:spTgt spid="410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00"/>
                                        </p:tgtEl>
                                        <p:attrNameLst>
                                          <p:attrName>style.visibility</p:attrName>
                                        </p:attrNameLst>
                                      </p:cBhvr>
                                      <p:to>
                                        <p:strVal val="visible"/>
                                      </p:to>
                                    </p:set>
                                    <p:anim calcmode="lin" valueType="num">
                                      <p:cBhvr additive="base">
                                        <p:cTn id="39" dur="500" fill="hold"/>
                                        <p:tgtEl>
                                          <p:spTgt spid="4100"/>
                                        </p:tgtEl>
                                        <p:attrNameLst>
                                          <p:attrName>ppt_x</p:attrName>
                                        </p:attrNameLst>
                                      </p:cBhvr>
                                      <p:tavLst>
                                        <p:tav tm="0">
                                          <p:val>
                                            <p:strVal val="#ppt_x"/>
                                          </p:val>
                                        </p:tav>
                                        <p:tav tm="100000">
                                          <p:val>
                                            <p:strVal val="#ppt_x"/>
                                          </p:val>
                                        </p:tav>
                                      </p:tavLst>
                                    </p:anim>
                                    <p:anim calcmode="lin" valueType="num">
                                      <p:cBhvr additive="base">
                                        <p:cTn id="4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105"/>
                                        </p:tgtEl>
                                        <p:attrNameLst>
                                          <p:attrName>style.visibility</p:attrName>
                                        </p:attrNameLst>
                                      </p:cBhvr>
                                      <p:to>
                                        <p:strVal val="visible"/>
                                      </p:to>
                                    </p:set>
                                    <p:anim calcmode="lin" valueType="num">
                                      <p:cBhvr additive="base">
                                        <p:cTn id="45" dur="500" fill="hold"/>
                                        <p:tgtEl>
                                          <p:spTgt spid="4105"/>
                                        </p:tgtEl>
                                        <p:attrNameLst>
                                          <p:attrName>ppt_x</p:attrName>
                                        </p:attrNameLst>
                                      </p:cBhvr>
                                      <p:tavLst>
                                        <p:tav tm="0">
                                          <p:val>
                                            <p:strVal val="0-#ppt_w/2"/>
                                          </p:val>
                                        </p:tav>
                                        <p:tav tm="100000">
                                          <p:val>
                                            <p:strVal val="#ppt_x"/>
                                          </p:val>
                                        </p:tav>
                                      </p:tavLst>
                                    </p:anim>
                                    <p:anim calcmode="lin" valueType="num">
                                      <p:cBhvr additive="base">
                                        <p:cTn id="46"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00" grpId="0"/>
      <p:bldP spid="4101" grpId="0"/>
      <p:bldP spid="4103" grpId="0" animBg="1"/>
      <p:bldP spid="4104" grpId="0" animBg="1"/>
      <p:bldP spid="410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876800" y="990600"/>
            <a:ext cx="3962400" cy="838200"/>
          </a:xfrm>
        </p:spPr>
        <p:txBody>
          <a:bodyPr>
            <a:normAutofit/>
          </a:bodyPr>
          <a:lstStyle/>
          <a:p>
            <a:pPr eaLnBrk="1" hangingPunct="1"/>
            <a:r>
              <a:rPr lang="en-US" b="1" dirty="0" smtClean="0">
                <a:latin typeface="Tahoma" pitchFamily="34" charset="0"/>
                <a:ea typeface="Tahoma" pitchFamily="34" charset="0"/>
                <a:cs typeface="Tahoma" pitchFamily="34" charset="0"/>
              </a:rPr>
              <a:t>translocation</a:t>
            </a:r>
            <a:endParaRPr lang="en-US" sz="4000" b="1" dirty="0" smtClean="0">
              <a:latin typeface="Tahoma" pitchFamily="34" charset="0"/>
              <a:ea typeface="Tahoma" pitchFamily="34" charset="0"/>
              <a:cs typeface="Tahoma"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76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0" y="152400"/>
            <a:ext cx="91440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400" dirty="0" smtClean="0">
                <a:solidFill>
                  <a:schemeClr val="bg1"/>
                </a:solidFill>
                <a:latin typeface="Hobo Std" pitchFamily="50" charset="0"/>
              </a:rPr>
              <a:t>Ways chromosomal abnormality can occur:</a:t>
            </a:r>
          </a:p>
        </p:txBody>
      </p:sp>
      <p:pic>
        <p:nvPicPr>
          <p:cNvPr id="7" name="Picture 4" descr="translocati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1908939"/>
            <a:ext cx="5867400" cy="4568061"/>
          </a:xfrm>
          <a:prstGeom prst="rect">
            <a:avLst/>
          </a:prstGeom>
          <a:noFill/>
          <a:ln w="9525">
            <a:noFill/>
            <a:miter lim="800000"/>
            <a:headEnd/>
            <a:tailEnd/>
          </a:ln>
        </p:spPr>
      </p:pic>
      <p:sp>
        <p:nvSpPr>
          <p:cNvPr id="2" name="Rectangle 1"/>
          <p:cNvSpPr/>
          <p:nvPr/>
        </p:nvSpPr>
        <p:spPr>
          <a:xfrm>
            <a:off x="152400" y="6642556"/>
            <a:ext cx="4572000" cy="215444"/>
          </a:xfrm>
          <a:prstGeom prst="rect">
            <a:avLst/>
          </a:prstGeom>
        </p:spPr>
        <p:txBody>
          <a:bodyPr>
            <a:spAutoFit/>
          </a:bodyPr>
          <a:lstStyle/>
          <a:p>
            <a:r>
              <a:rPr lang="en-US" sz="800" dirty="0" smtClean="0"/>
              <a:t>Image from: http</a:t>
            </a:r>
            <a:r>
              <a:rPr lang="en-US" sz="800" dirty="0"/>
              <a:t>://members.cox.net/amgough/Fanconi-genetics-genetics-primer.htm</a:t>
            </a:r>
          </a:p>
        </p:txBody>
      </p:sp>
    </p:spTree>
    <p:extLst>
      <p:ext uri="{BB962C8B-B14F-4D97-AF65-F5344CB8AC3E}">
        <p14:creationId xmlns:p14="http://schemas.microsoft.com/office/powerpoint/2010/main" val="2476020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5842"/>
                                        </p:tgtEl>
                                        <p:attrNameLst>
                                          <p:attrName>style.visibility</p:attrName>
                                        </p:attrNameLst>
                                      </p:cBhvr>
                                      <p:to>
                                        <p:strVal val="visible"/>
                                      </p:to>
                                    </p:set>
                                    <p:anim calcmode="lin" valueType="num">
                                      <p:cBhvr additive="base">
                                        <p:cTn id="17" dur="500" fill="hold"/>
                                        <p:tgtEl>
                                          <p:spTgt spid="35842"/>
                                        </p:tgtEl>
                                        <p:attrNameLst>
                                          <p:attrName>ppt_x</p:attrName>
                                        </p:attrNameLst>
                                      </p:cBhvr>
                                      <p:tavLst>
                                        <p:tav tm="0">
                                          <p:val>
                                            <p:strVal val="1+#ppt_w/2"/>
                                          </p:val>
                                        </p:tav>
                                        <p:tav tm="100000">
                                          <p:val>
                                            <p:strVal val="#ppt_x"/>
                                          </p:val>
                                        </p:tav>
                                      </p:tavLst>
                                    </p:anim>
                                    <p:anim calcmode="lin" valueType="num">
                                      <p:cBhvr additive="base">
                                        <p:cTn id="18" dur="500" fill="hold"/>
                                        <p:tgtEl>
                                          <p:spTgt spid="3584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1524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457200" y="228600"/>
            <a:ext cx="86868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Hobo Std" pitchFamily="50" charset="0"/>
              </a:rPr>
              <a:t>Checkpoint: Analyze Karyotypes </a:t>
            </a:r>
          </a:p>
        </p:txBody>
      </p:sp>
      <p:pic>
        <p:nvPicPr>
          <p:cNvPr id="8" name="Picture 4" descr="http://www.miscarriage.com.au/images/pages/karyotype_normal.jpg"/>
          <p:cNvPicPr>
            <a:picLocks noChangeAspect="1" noChangeArrowheads="1"/>
          </p:cNvPicPr>
          <p:nvPr/>
        </p:nvPicPr>
        <p:blipFill>
          <a:blip r:embed="rId3" cstate="print"/>
          <a:srcRect/>
          <a:stretch>
            <a:fillRect/>
          </a:stretch>
        </p:blipFill>
        <p:spPr bwMode="auto">
          <a:xfrm>
            <a:off x="1066800" y="1219200"/>
            <a:ext cx="7086600" cy="5271205"/>
          </a:xfrm>
          <a:prstGeom prst="rect">
            <a:avLst/>
          </a:prstGeom>
          <a:noFill/>
          <a:ln w="9525">
            <a:noFill/>
            <a:miter lim="800000"/>
            <a:headEnd/>
            <a:tailEnd/>
          </a:ln>
        </p:spPr>
      </p:pic>
      <p:sp>
        <p:nvSpPr>
          <p:cNvPr id="9" name="Content Placeholder 2"/>
          <p:cNvSpPr txBox="1">
            <a:spLocks/>
          </p:cNvSpPr>
          <p:nvPr/>
        </p:nvSpPr>
        <p:spPr>
          <a:xfrm>
            <a:off x="6553200" y="838200"/>
            <a:ext cx="2743200" cy="1219200"/>
          </a:xfrm>
          <a:prstGeom prst="rect">
            <a:avLst/>
          </a:prstGeom>
          <a:solidFill>
            <a:schemeClr val="bg1"/>
          </a:solidFill>
          <a:ln>
            <a:solidFill>
              <a:schemeClr val="bg1"/>
            </a:solidFill>
          </a:ln>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34950" indent="-165100">
              <a:buFont typeface="Arial" pitchFamily="34" charset="0"/>
              <a:buChar char="•"/>
            </a:pPr>
            <a:r>
              <a:rPr lang="en-US" sz="2000" b="1" dirty="0" smtClean="0">
                <a:solidFill>
                  <a:schemeClr val="tx1"/>
                </a:solidFill>
                <a:latin typeface="Tahoma" pitchFamily="34" charset="0"/>
                <a:ea typeface="Tahoma" pitchFamily="34" charset="0"/>
                <a:cs typeface="Tahoma" pitchFamily="34" charset="0"/>
              </a:rPr>
              <a:t>Human?</a:t>
            </a:r>
          </a:p>
          <a:p>
            <a:pPr marL="234950" indent="-165100">
              <a:buFont typeface="Arial" pitchFamily="34" charset="0"/>
              <a:buChar char="•"/>
            </a:pPr>
            <a:r>
              <a:rPr lang="en-US" sz="2000" b="1" dirty="0" smtClean="0">
                <a:solidFill>
                  <a:schemeClr val="tx1"/>
                </a:solidFill>
                <a:latin typeface="Tahoma" pitchFamily="34" charset="0"/>
                <a:ea typeface="Tahoma" pitchFamily="34" charset="0"/>
                <a:cs typeface="Tahoma" pitchFamily="34" charset="0"/>
              </a:rPr>
              <a:t>Male or Female?</a:t>
            </a:r>
          </a:p>
          <a:p>
            <a:pPr marL="234950" indent="-165100">
              <a:buFont typeface="Arial" pitchFamily="34" charset="0"/>
              <a:buChar char="•"/>
            </a:pPr>
            <a:r>
              <a:rPr lang="en-US" sz="2000" b="1" dirty="0" smtClean="0">
                <a:solidFill>
                  <a:schemeClr val="tx1"/>
                </a:solidFill>
                <a:latin typeface="Tahoma" pitchFamily="34" charset="0"/>
                <a:ea typeface="Tahoma" pitchFamily="34" charset="0"/>
                <a:cs typeface="Tahoma" pitchFamily="34" charset="0"/>
              </a:rPr>
              <a:t>Genetic Disorder?</a:t>
            </a:r>
          </a:p>
        </p:txBody>
      </p:sp>
      <p:sp>
        <p:nvSpPr>
          <p:cNvPr id="3" name="Rectangle 2"/>
          <p:cNvSpPr/>
          <p:nvPr/>
        </p:nvSpPr>
        <p:spPr>
          <a:xfrm>
            <a:off x="76200" y="6642556"/>
            <a:ext cx="4572000" cy="215444"/>
          </a:xfrm>
          <a:prstGeom prst="rect">
            <a:avLst/>
          </a:prstGeom>
        </p:spPr>
        <p:txBody>
          <a:bodyPr>
            <a:spAutoFit/>
          </a:bodyPr>
          <a:lstStyle/>
          <a:p>
            <a:r>
              <a:rPr lang="en-US" sz="800" dirty="0" smtClean="0"/>
              <a:t>Image from: http</a:t>
            </a:r>
            <a:r>
              <a:rPr lang="en-US" sz="800" dirty="0"/>
              <a:t>://www.biotechnologyonline.gov.au/popups/img_karyotype.html</a:t>
            </a:r>
          </a:p>
        </p:txBody>
      </p:sp>
    </p:spTree>
    <p:extLst>
      <p:ext uri="{BB962C8B-B14F-4D97-AF65-F5344CB8AC3E}">
        <p14:creationId xmlns:p14="http://schemas.microsoft.com/office/powerpoint/2010/main" val="3183776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1524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457200" y="228600"/>
            <a:ext cx="86868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Hobo Std" pitchFamily="50" charset="0"/>
              </a:rPr>
              <a:t>Checkpoint: Analyze Karyotypes </a:t>
            </a:r>
          </a:p>
        </p:txBody>
      </p:sp>
      <p:sp>
        <p:nvSpPr>
          <p:cNvPr id="9" name="Content Placeholder 2"/>
          <p:cNvSpPr txBox="1">
            <a:spLocks/>
          </p:cNvSpPr>
          <p:nvPr/>
        </p:nvSpPr>
        <p:spPr>
          <a:xfrm>
            <a:off x="6553200" y="838200"/>
            <a:ext cx="2743200" cy="1219200"/>
          </a:xfrm>
          <a:prstGeom prst="rect">
            <a:avLst/>
          </a:prstGeom>
          <a:solidFill>
            <a:schemeClr val="bg1"/>
          </a:solidFill>
          <a:ln>
            <a:solidFill>
              <a:schemeClr val="bg1"/>
            </a:solidFill>
          </a:ln>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34950" indent="-165100">
              <a:buFont typeface="Arial" pitchFamily="34" charset="0"/>
              <a:buChar char="•"/>
            </a:pPr>
            <a:r>
              <a:rPr lang="en-US" sz="2000" b="1" dirty="0" smtClean="0">
                <a:solidFill>
                  <a:schemeClr val="tx1"/>
                </a:solidFill>
                <a:latin typeface="Tahoma" pitchFamily="34" charset="0"/>
                <a:ea typeface="Tahoma" pitchFamily="34" charset="0"/>
                <a:cs typeface="Tahoma" pitchFamily="34" charset="0"/>
              </a:rPr>
              <a:t>Human?</a:t>
            </a:r>
          </a:p>
          <a:p>
            <a:pPr marL="234950" indent="-165100">
              <a:buFont typeface="Arial" pitchFamily="34" charset="0"/>
              <a:buChar char="•"/>
            </a:pPr>
            <a:r>
              <a:rPr lang="en-US" sz="2000" b="1" dirty="0" smtClean="0">
                <a:solidFill>
                  <a:schemeClr val="tx1"/>
                </a:solidFill>
                <a:latin typeface="Tahoma" pitchFamily="34" charset="0"/>
                <a:ea typeface="Tahoma" pitchFamily="34" charset="0"/>
                <a:cs typeface="Tahoma" pitchFamily="34" charset="0"/>
              </a:rPr>
              <a:t>Male or Female?</a:t>
            </a:r>
          </a:p>
          <a:p>
            <a:pPr marL="234950" indent="-165100">
              <a:buFont typeface="Arial" pitchFamily="34" charset="0"/>
              <a:buChar char="•"/>
            </a:pPr>
            <a:r>
              <a:rPr lang="en-US" sz="2000" b="1" dirty="0" smtClean="0">
                <a:solidFill>
                  <a:schemeClr val="tx1"/>
                </a:solidFill>
                <a:latin typeface="Tahoma" pitchFamily="34" charset="0"/>
                <a:ea typeface="Tahoma" pitchFamily="34" charset="0"/>
                <a:cs typeface="Tahoma" pitchFamily="34" charset="0"/>
              </a:rPr>
              <a:t>Genetic Disorder?</a:t>
            </a:r>
          </a:p>
        </p:txBody>
      </p:sp>
      <p:sp>
        <p:nvSpPr>
          <p:cNvPr id="3" name="Rectangle 2"/>
          <p:cNvSpPr/>
          <p:nvPr/>
        </p:nvSpPr>
        <p:spPr>
          <a:xfrm>
            <a:off x="76200" y="6642556"/>
            <a:ext cx="4572000" cy="215444"/>
          </a:xfrm>
          <a:prstGeom prst="rect">
            <a:avLst/>
          </a:prstGeom>
        </p:spPr>
        <p:txBody>
          <a:bodyPr>
            <a:spAutoFit/>
          </a:bodyPr>
          <a:lstStyle/>
          <a:p>
            <a:r>
              <a:rPr lang="en-US" sz="800" dirty="0" smtClean="0"/>
              <a:t>Image </a:t>
            </a:r>
            <a:r>
              <a:rPr lang="en-US" sz="800" dirty="0"/>
              <a:t>from: http://www.biology.arizona.edu/human_bio/problem_sets/human_genetics/11t.html</a:t>
            </a:r>
          </a:p>
        </p:txBody>
      </p:sp>
      <p:pic>
        <p:nvPicPr>
          <p:cNvPr id="7" name="Picture 6" descr="http://www.biology.arizona.edu/human_Bio/problem_sets/human_genetics/graphics/klinefelters.gif"/>
          <p:cNvPicPr>
            <a:picLocks noChangeAspect="1" noChangeArrowheads="1"/>
          </p:cNvPicPr>
          <p:nvPr/>
        </p:nvPicPr>
        <p:blipFill rotWithShape="1">
          <a:blip r:embed="rId3" cstate="print">
            <a:clrChange>
              <a:clrFrom>
                <a:srgbClr val="FFFFFF"/>
              </a:clrFrom>
              <a:clrTo>
                <a:srgbClr val="FFFFFF">
                  <a:alpha val="0"/>
                </a:srgbClr>
              </a:clrTo>
            </a:clrChange>
          </a:blip>
          <a:srcRect l="2156" t="7128" r="1078"/>
          <a:stretch/>
        </p:blipFill>
        <p:spPr bwMode="auto">
          <a:xfrm>
            <a:off x="1447800" y="1143000"/>
            <a:ext cx="5638800" cy="5320747"/>
          </a:xfrm>
          <a:prstGeom prst="rect">
            <a:avLst/>
          </a:prstGeom>
          <a:noFill/>
          <a:ln w="9525">
            <a:noFill/>
            <a:miter lim="800000"/>
            <a:headEnd/>
            <a:tailEnd/>
          </a:ln>
        </p:spPr>
      </p:pic>
      <p:cxnSp>
        <p:nvCxnSpPr>
          <p:cNvPr id="4" name="Straight Connector 3"/>
          <p:cNvCxnSpPr/>
          <p:nvPr/>
        </p:nvCxnSpPr>
        <p:spPr>
          <a:xfrm>
            <a:off x="1066800" y="6477000"/>
            <a:ext cx="6858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389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1524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457200" y="228600"/>
            <a:ext cx="86868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Hobo Std" pitchFamily="50" charset="0"/>
              </a:rPr>
              <a:t>Checkpoint: Analyze Karyotypes </a:t>
            </a:r>
          </a:p>
        </p:txBody>
      </p:sp>
      <p:sp>
        <p:nvSpPr>
          <p:cNvPr id="9" name="Content Placeholder 2"/>
          <p:cNvSpPr txBox="1">
            <a:spLocks/>
          </p:cNvSpPr>
          <p:nvPr/>
        </p:nvSpPr>
        <p:spPr>
          <a:xfrm>
            <a:off x="6781800" y="838200"/>
            <a:ext cx="2743200" cy="1219200"/>
          </a:xfrm>
          <a:prstGeom prst="rect">
            <a:avLst/>
          </a:prstGeom>
          <a:solidFill>
            <a:schemeClr val="bg1"/>
          </a:solidFill>
          <a:ln>
            <a:solidFill>
              <a:schemeClr val="bg1"/>
            </a:solidFill>
          </a:ln>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34950" indent="-165100">
              <a:buFont typeface="Arial" pitchFamily="34" charset="0"/>
              <a:buChar char="•"/>
            </a:pPr>
            <a:r>
              <a:rPr lang="en-US" sz="1800" b="1" dirty="0" smtClean="0">
                <a:solidFill>
                  <a:schemeClr val="tx1"/>
                </a:solidFill>
                <a:latin typeface="Tahoma" pitchFamily="34" charset="0"/>
                <a:ea typeface="Tahoma" pitchFamily="34" charset="0"/>
                <a:cs typeface="Tahoma" pitchFamily="34" charset="0"/>
              </a:rPr>
              <a:t>Human?</a:t>
            </a:r>
          </a:p>
          <a:p>
            <a:pPr marL="234950" indent="-165100">
              <a:buFont typeface="Arial" pitchFamily="34" charset="0"/>
              <a:buChar char="•"/>
            </a:pPr>
            <a:r>
              <a:rPr lang="en-US" sz="1800" b="1" dirty="0" smtClean="0">
                <a:solidFill>
                  <a:schemeClr val="tx1"/>
                </a:solidFill>
                <a:latin typeface="Tahoma" pitchFamily="34" charset="0"/>
                <a:ea typeface="Tahoma" pitchFamily="34" charset="0"/>
                <a:cs typeface="Tahoma" pitchFamily="34" charset="0"/>
              </a:rPr>
              <a:t>Male or Female?</a:t>
            </a:r>
          </a:p>
          <a:p>
            <a:pPr marL="234950" indent="-165100">
              <a:buFont typeface="Arial" pitchFamily="34" charset="0"/>
              <a:buChar char="•"/>
            </a:pPr>
            <a:r>
              <a:rPr lang="en-US" sz="1800" b="1" dirty="0" smtClean="0">
                <a:solidFill>
                  <a:schemeClr val="tx1"/>
                </a:solidFill>
                <a:latin typeface="Tahoma" pitchFamily="34" charset="0"/>
                <a:ea typeface="Tahoma" pitchFamily="34" charset="0"/>
                <a:cs typeface="Tahoma" pitchFamily="34" charset="0"/>
              </a:rPr>
              <a:t>Genetic Disorder?</a:t>
            </a:r>
          </a:p>
        </p:txBody>
      </p:sp>
      <p:sp>
        <p:nvSpPr>
          <p:cNvPr id="3" name="Rectangle 2"/>
          <p:cNvSpPr/>
          <p:nvPr/>
        </p:nvSpPr>
        <p:spPr>
          <a:xfrm>
            <a:off x="76200" y="6642556"/>
            <a:ext cx="4572000" cy="215444"/>
          </a:xfrm>
          <a:prstGeom prst="rect">
            <a:avLst/>
          </a:prstGeom>
        </p:spPr>
        <p:txBody>
          <a:bodyPr>
            <a:spAutoFit/>
          </a:bodyPr>
          <a:lstStyle/>
          <a:p>
            <a:r>
              <a:rPr lang="en-US" sz="800" dirty="0"/>
              <a:t>Image from: http://www.humangenetik.uni-bremen.de/HundegenetikEng.html</a:t>
            </a:r>
          </a:p>
        </p:txBody>
      </p:sp>
      <p:pic>
        <p:nvPicPr>
          <p:cNvPr id="7" name="Picture 8" descr="http://i287.photobucket.com/albums/ll158/cmehigh1/KaryotypHund.gif"/>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28600" y="1355440"/>
            <a:ext cx="6934200" cy="5197760"/>
          </a:xfrm>
          <a:prstGeom prst="rect">
            <a:avLst/>
          </a:prstGeom>
          <a:noFill/>
          <a:ln w="9525">
            <a:noFill/>
            <a:miter lim="800000"/>
            <a:headEnd/>
            <a:tailEnd/>
          </a:ln>
        </p:spPr>
      </p:pic>
    </p:spTree>
    <p:extLst>
      <p:ext uri="{BB962C8B-B14F-4D97-AF65-F5344CB8AC3E}">
        <p14:creationId xmlns:p14="http://schemas.microsoft.com/office/powerpoint/2010/main" val="1748659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09600" y="2133600"/>
            <a:ext cx="8153400" cy="838200"/>
          </a:xfrm>
        </p:spPr>
        <p:txBody>
          <a:bodyPr>
            <a:normAutofit fontScale="90000"/>
          </a:bodyPr>
          <a:lstStyle/>
          <a:p>
            <a:pPr eaLnBrk="1" hangingPunct="1"/>
            <a:r>
              <a:rPr lang="en-US" sz="3100" b="1" dirty="0" smtClean="0">
                <a:latin typeface="Tahoma" pitchFamily="34" charset="0"/>
                <a:ea typeface="Tahoma" pitchFamily="34" charset="0"/>
                <a:cs typeface="Tahoma" pitchFamily="34" charset="0"/>
              </a:rPr>
              <a:t>Disorders in which the mutation or errors are in genes found on the </a:t>
            </a:r>
            <a:br>
              <a:rPr lang="en-US" sz="3100" b="1" dirty="0" smtClean="0">
                <a:latin typeface="Tahoma" pitchFamily="34" charset="0"/>
                <a:ea typeface="Tahoma" pitchFamily="34" charset="0"/>
                <a:cs typeface="Tahoma" pitchFamily="34" charset="0"/>
              </a:rPr>
            </a:br>
            <a:r>
              <a:rPr lang="en-US" sz="3100" b="1" dirty="0" smtClean="0">
                <a:latin typeface="Tahoma" pitchFamily="34" charset="0"/>
                <a:ea typeface="Tahoma" pitchFamily="34" charset="0"/>
                <a:cs typeface="Tahoma" pitchFamily="34" charset="0"/>
              </a:rPr>
              <a:t>X chromosome</a:t>
            </a:r>
            <a:r>
              <a:rPr lang="en-US" sz="3800" b="1" dirty="0" smtClean="0">
                <a:latin typeface="Arial Black" pitchFamily="34" charset="0"/>
              </a:rPr>
              <a:t/>
            </a:r>
            <a:br>
              <a:rPr lang="en-US" sz="3800" b="1" dirty="0" smtClean="0">
                <a:latin typeface="Arial Black" pitchFamily="34" charset="0"/>
              </a:rPr>
            </a:br>
            <a:r>
              <a:rPr lang="en-US" sz="3800" b="1" dirty="0" smtClean="0">
                <a:latin typeface="Arial Black" pitchFamily="34" charset="0"/>
              </a:rPr>
              <a:t>	</a:t>
            </a:r>
            <a:endParaRPr lang="en-US" sz="4000" b="1" dirty="0" smtClean="0">
              <a:solidFill>
                <a:srgbClr val="000099"/>
              </a:solidFill>
              <a:latin typeface="Arial"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318" t="23428" r="21428" b="73273"/>
          <a:stretch/>
        </p:blipFill>
        <p:spPr bwMode="auto">
          <a:xfrm>
            <a:off x="0" y="-1524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457200" y="228600"/>
            <a:ext cx="8686800" cy="11430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latin typeface="Hobo Std" pitchFamily="50" charset="0"/>
              </a:rPr>
              <a:t>4. X-Linked Disorders</a:t>
            </a:r>
          </a:p>
        </p:txBody>
      </p:sp>
      <p:sp>
        <p:nvSpPr>
          <p:cNvPr id="2" name="Rectangle 1"/>
          <p:cNvSpPr/>
          <p:nvPr/>
        </p:nvSpPr>
        <p:spPr>
          <a:xfrm>
            <a:off x="1219200" y="2362200"/>
            <a:ext cx="7467600" cy="1815882"/>
          </a:xfrm>
          <a:prstGeom prst="rect">
            <a:avLst/>
          </a:prstGeom>
        </p:spPr>
        <p:txBody>
          <a:bodyPr wrap="square">
            <a:spAutoFit/>
          </a:bodyPr>
          <a:lstStyle/>
          <a:p>
            <a:r>
              <a:rPr lang="en-US" sz="2800" b="1" dirty="0">
                <a:solidFill>
                  <a:srgbClr val="000099"/>
                </a:solidFill>
                <a:latin typeface="Tahoma" pitchFamily="34" charset="0"/>
                <a:ea typeface="Tahoma" pitchFamily="34" charset="0"/>
                <a:cs typeface="Tahoma" pitchFamily="34" charset="0"/>
              </a:rPr>
              <a:t>Examples . . .</a:t>
            </a:r>
            <a:br>
              <a:rPr lang="en-US" sz="2800" b="1" dirty="0">
                <a:solidFill>
                  <a:srgbClr val="000099"/>
                </a:solidFill>
                <a:latin typeface="Tahoma" pitchFamily="34" charset="0"/>
                <a:ea typeface="Tahoma" pitchFamily="34" charset="0"/>
                <a:cs typeface="Tahoma" pitchFamily="34" charset="0"/>
              </a:rPr>
            </a:br>
            <a:r>
              <a:rPr lang="en-US" sz="2800" b="1" dirty="0">
                <a:solidFill>
                  <a:srgbClr val="000099"/>
                </a:solidFill>
                <a:latin typeface="Tahoma" pitchFamily="34" charset="0"/>
                <a:ea typeface="Tahoma" pitchFamily="34" charset="0"/>
                <a:cs typeface="Tahoma" pitchFamily="34" charset="0"/>
              </a:rPr>
              <a:t>	</a:t>
            </a:r>
            <a:r>
              <a:rPr lang="en-US" sz="2800" b="1" dirty="0" smtClean="0">
                <a:solidFill>
                  <a:srgbClr val="000099"/>
                </a:solidFill>
                <a:latin typeface="Tahoma" pitchFamily="34" charset="0"/>
                <a:ea typeface="Tahoma" pitchFamily="34" charset="0"/>
                <a:cs typeface="Tahoma" pitchFamily="34" charset="0"/>
              </a:rPr>
              <a:t>1</a:t>
            </a:r>
            <a:r>
              <a:rPr lang="en-US" sz="2800" b="1" dirty="0">
                <a:solidFill>
                  <a:srgbClr val="000099"/>
                </a:solidFill>
                <a:latin typeface="Tahoma" pitchFamily="34" charset="0"/>
                <a:ea typeface="Tahoma" pitchFamily="34" charset="0"/>
                <a:cs typeface="Tahoma" pitchFamily="34" charset="0"/>
              </a:rPr>
              <a:t>.  Hemophilia</a:t>
            </a:r>
            <a:br>
              <a:rPr lang="en-US" sz="2800" b="1" dirty="0">
                <a:solidFill>
                  <a:srgbClr val="000099"/>
                </a:solidFill>
                <a:latin typeface="Tahoma" pitchFamily="34" charset="0"/>
                <a:ea typeface="Tahoma" pitchFamily="34" charset="0"/>
                <a:cs typeface="Tahoma" pitchFamily="34" charset="0"/>
              </a:rPr>
            </a:br>
            <a:r>
              <a:rPr lang="en-US" sz="2800" b="1" dirty="0">
                <a:solidFill>
                  <a:srgbClr val="000099"/>
                </a:solidFill>
                <a:latin typeface="Tahoma" pitchFamily="34" charset="0"/>
                <a:ea typeface="Tahoma" pitchFamily="34" charset="0"/>
                <a:cs typeface="Tahoma" pitchFamily="34" charset="0"/>
              </a:rPr>
              <a:t>	</a:t>
            </a:r>
            <a:r>
              <a:rPr lang="en-US" sz="2800" b="1" dirty="0" smtClean="0">
                <a:solidFill>
                  <a:srgbClr val="000099"/>
                </a:solidFill>
                <a:latin typeface="Tahoma" pitchFamily="34" charset="0"/>
                <a:ea typeface="Tahoma" pitchFamily="34" charset="0"/>
                <a:cs typeface="Tahoma" pitchFamily="34" charset="0"/>
              </a:rPr>
              <a:t>2</a:t>
            </a:r>
            <a:r>
              <a:rPr lang="en-US" sz="2800" b="1" dirty="0">
                <a:solidFill>
                  <a:srgbClr val="000099"/>
                </a:solidFill>
                <a:latin typeface="Tahoma" pitchFamily="34" charset="0"/>
                <a:ea typeface="Tahoma" pitchFamily="34" charset="0"/>
                <a:cs typeface="Tahoma" pitchFamily="34" charset="0"/>
              </a:rPr>
              <a:t>.  Muscular Dystrophy</a:t>
            </a:r>
            <a:br>
              <a:rPr lang="en-US" sz="2800" b="1" dirty="0">
                <a:solidFill>
                  <a:srgbClr val="000099"/>
                </a:solidFill>
                <a:latin typeface="Tahoma" pitchFamily="34" charset="0"/>
                <a:ea typeface="Tahoma" pitchFamily="34" charset="0"/>
                <a:cs typeface="Tahoma" pitchFamily="34" charset="0"/>
              </a:rPr>
            </a:br>
            <a:r>
              <a:rPr lang="en-US" sz="2800" b="1" dirty="0">
                <a:solidFill>
                  <a:srgbClr val="000099"/>
                </a:solidFill>
                <a:latin typeface="Tahoma" pitchFamily="34" charset="0"/>
                <a:ea typeface="Tahoma" pitchFamily="34" charset="0"/>
                <a:cs typeface="Tahoma" pitchFamily="34" charset="0"/>
              </a:rPr>
              <a:t>	</a:t>
            </a:r>
            <a:r>
              <a:rPr lang="en-US" sz="2800" b="1" dirty="0" smtClean="0">
                <a:solidFill>
                  <a:srgbClr val="000099"/>
                </a:solidFill>
                <a:latin typeface="Tahoma" pitchFamily="34" charset="0"/>
                <a:ea typeface="Tahoma" pitchFamily="34" charset="0"/>
                <a:cs typeface="Tahoma" pitchFamily="34" charset="0"/>
              </a:rPr>
              <a:t>3</a:t>
            </a:r>
            <a:r>
              <a:rPr lang="en-US" sz="2800" b="1" dirty="0">
                <a:solidFill>
                  <a:srgbClr val="000099"/>
                </a:solidFill>
                <a:latin typeface="Tahoma" pitchFamily="34" charset="0"/>
                <a:ea typeface="Tahoma" pitchFamily="34" charset="0"/>
                <a:cs typeface="Tahoma" pitchFamily="34" charset="0"/>
              </a:rPr>
              <a:t>.  Red/green colorblindness</a:t>
            </a:r>
            <a:endParaRPr lang="en-US" sz="2800" dirty="0">
              <a:latin typeface="Tahoma" pitchFamily="34" charset="0"/>
              <a:ea typeface="Tahoma" pitchFamily="34" charset="0"/>
              <a:cs typeface="Tahoma" pitchFamily="34" charset="0"/>
            </a:endParaRPr>
          </a:p>
        </p:txBody>
      </p:sp>
      <p:pic>
        <p:nvPicPr>
          <p:cNvPr id="7" name="Picture 4" descr="plate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4100237"/>
            <a:ext cx="2420258" cy="2376763"/>
          </a:xfrm>
          <a:prstGeom prst="rect">
            <a:avLst/>
          </a:prstGeom>
          <a:noFill/>
          <a:ln w="9525">
            <a:noFill/>
            <a:miter lim="800000"/>
            <a:headEnd/>
            <a:tailEnd/>
          </a:ln>
        </p:spPr>
      </p:pic>
      <p:pic>
        <p:nvPicPr>
          <p:cNvPr id="8" name="Picture 8" descr="plate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53000" y="4114800"/>
            <a:ext cx="2453322" cy="2443653"/>
          </a:xfrm>
          <a:prstGeom prst="rect">
            <a:avLst/>
          </a:prstGeom>
          <a:noFill/>
          <a:ln w="9525">
            <a:noFill/>
            <a:miter lim="800000"/>
            <a:headEnd/>
            <a:tailEnd/>
          </a:ln>
        </p:spPr>
      </p:pic>
      <p:sp>
        <p:nvSpPr>
          <p:cNvPr id="6" name="Rectangle 5"/>
          <p:cNvSpPr/>
          <p:nvPr/>
        </p:nvSpPr>
        <p:spPr>
          <a:xfrm>
            <a:off x="152400" y="6553200"/>
            <a:ext cx="4572000" cy="215444"/>
          </a:xfrm>
          <a:prstGeom prst="rect">
            <a:avLst/>
          </a:prstGeom>
        </p:spPr>
        <p:txBody>
          <a:bodyPr>
            <a:spAutoFit/>
          </a:bodyPr>
          <a:lstStyle/>
          <a:p>
            <a:r>
              <a:rPr lang="en-US" sz="800" dirty="0" smtClean="0"/>
              <a:t>Images </a:t>
            </a:r>
            <a:r>
              <a:rPr lang="en-US" sz="800" dirty="0"/>
              <a:t>from: http://www.colour-blindness.com/colour-blindness-tests/ishihara-colour-test-plates/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1+#ppt_w/2"/>
                                          </p:val>
                                        </p:tav>
                                        <p:tav tm="100000">
                                          <p:val>
                                            <p:strVal val="#ppt_x"/>
                                          </p:val>
                                        </p:tav>
                                      </p:tavLst>
                                    </p:anim>
                                    <p:anim calcmode="lin" valueType="num">
                                      <p:cBhvr additive="base">
                                        <p:cTn id="1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5"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0" y="2667000"/>
            <a:ext cx="3657600" cy="22098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tx1"/>
                </a:solidFill>
                <a:latin typeface="Hobo Std" pitchFamily="50" charset="0"/>
              </a:rPr>
              <a:t>Genetic </a:t>
            </a:r>
          </a:p>
          <a:p>
            <a:pPr algn="ctr"/>
            <a:r>
              <a:rPr lang="en-US" dirty="0" smtClean="0">
                <a:solidFill>
                  <a:schemeClr val="tx1"/>
                </a:solidFill>
                <a:latin typeface="Hobo Std" pitchFamily="50" charset="0"/>
              </a:rPr>
              <a:t>Disorders </a:t>
            </a:r>
          </a:p>
          <a:p>
            <a:pPr algn="ctr"/>
            <a:r>
              <a:rPr lang="en-US" dirty="0" smtClean="0">
                <a:solidFill>
                  <a:schemeClr val="tx1"/>
                </a:solidFill>
                <a:latin typeface="Hobo Std" pitchFamily="50" charset="0"/>
              </a:rPr>
              <a:t>Jigsaw Activity</a:t>
            </a:r>
          </a:p>
        </p:txBody>
      </p:sp>
      <p:sp>
        <p:nvSpPr>
          <p:cNvPr id="6" name="Rectangle 5"/>
          <p:cNvSpPr/>
          <p:nvPr/>
        </p:nvSpPr>
        <p:spPr>
          <a:xfrm>
            <a:off x="174251" y="5943600"/>
            <a:ext cx="4572000" cy="215444"/>
          </a:xfrm>
          <a:prstGeom prst="rect">
            <a:avLst/>
          </a:prstGeom>
        </p:spPr>
        <p:txBody>
          <a:bodyPr>
            <a:spAutoFit/>
          </a:bodyPr>
          <a:lstStyle/>
          <a:p>
            <a:r>
              <a:rPr lang="en-US" sz="800" dirty="0" smtClean="0"/>
              <a:t>Images </a:t>
            </a:r>
            <a:r>
              <a:rPr lang="en-US" sz="800" dirty="0"/>
              <a:t>from: http://learn.genetics.utah.edu/content/disorders/whataregd</a:t>
            </a:r>
            <a:r>
              <a:rPr lang="en-US" sz="800" dirty="0" smtClean="0"/>
              <a:t>/</a:t>
            </a:r>
            <a:endParaRPr lang="en-US" sz="800" dirty="0"/>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82" t="13333" r="30595" b="8181"/>
          <a:stretch/>
        </p:blipFill>
        <p:spPr bwMode="auto">
          <a:xfrm>
            <a:off x="208887" y="685800"/>
            <a:ext cx="421071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455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sz="half" idx="1"/>
          </p:nvPr>
        </p:nvSpPr>
        <p:spPr>
          <a:xfrm>
            <a:off x="533400" y="1295400"/>
            <a:ext cx="8077200" cy="1905000"/>
          </a:xfrm>
        </p:spPr>
        <p:txBody>
          <a:bodyPr>
            <a:normAutofit lnSpcReduction="10000"/>
          </a:bodyPr>
          <a:lstStyle/>
          <a:p>
            <a:pPr marL="68580" indent="0" eaLnBrk="1" hangingPunct="1">
              <a:lnSpc>
                <a:spcPct val="90000"/>
              </a:lnSpc>
              <a:spcBef>
                <a:spcPct val="0"/>
              </a:spcBef>
              <a:buNone/>
            </a:pPr>
            <a:r>
              <a:rPr lang="en-US" sz="3000" dirty="0">
                <a:solidFill>
                  <a:schemeClr val="tx1"/>
                </a:solidFill>
                <a:latin typeface="Tahoma" pitchFamily="34" charset="0"/>
              </a:rPr>
              <a:t>I</a:t>
            </a:r>
            <a:r>
              <a:rPr lang="en-US" sz="3000" dirty="0" smtClean="0">
                <a:solidFill>
                  <a:schemeClr val="tx1"/>
                </a:solidFill>
                <a:latin typeface="Tahoma" pitchFamily="34" charset="0"/>
              </a:rPr>
              <a:t>t is unethical to use humans as test subjects (plus it would take too long to get the results), thus one of the best ways to study human patterns of inheritance is to use . . .</a:t>
            </a:r>
          </a:p>
          <a:p>
            <a:pPr eaLnBrk="1" hangingPunct="1">
              <a:lnSpc>
                <a:spcPct val="90000"/>
              </a:lnSpc>
              <a:spcBef>
                <a:spcPct val="0"/>
              </a:spcBef>
              <a:buFontTx/>
              <a:buNone/>
            </a:pPr>
            <a:r>
              <a:rPr lang="en-US" sz="2800" dirty="0" smtClean="0"/>
              <a:t> </a:t>
            </a:r>
            <a:endParaRPr lang="en-US" sz="2800" dirty="0" smtClean="0">
              <a:latin typeface="Tahoma" pitchFamily="34" charset="0"/>
            </a:endParaRPr>
          </a:p>
          <a:p>
            <a:pPr lvl="1" eaLnBrk="1" hangingPunct="1">
              <a:lnSpc>
                <a:spcPct val="90000"/>
              </a:lnSpc>
              <a:spcBef>
                <a:spcPct val="0"/>
              </a:spcBef>
            </a:pPr>
            <a:endParaRPr lang="en-US" dirty="0" smtClean="0">
              <a:latin typeface="Tahoma" pitchFamily="34" charset="0"/>
            </a:endParaRPr>
          </a:p>
          <a:p>
            <a:pPr lvl="1" eaLnBrk="1" hangingPunct="1">
              <a:lnSpc>
                <a:spcPct val="90000"/>
              </a:lnSpc>
              <a:buFontTx/>
              <a:buNone/>
            </a:pPr>
            <a:endParaRPr lang="en-US" dirty="0" smtClean="0">
              <a:latin typeface="Tahoma" pitchFamily="34" charset="0"/>
            </a:endParaRPr>
          </a:p>
        </p:txBody>
      </p:sp>
      <p:pic>
        <p:nvPicPr>
          <p:cNvPr id="23554" name="Picture 6" descr="pedigree"/>
          <p:cNvPicPr>
            <a:picLocks noGrp="1" noChangeAspect="1" noChangeArrowheads="1"/>
          </p:cNvPicPr>
          <p:nvPr>
            <p:ph sz="half" idx="2"/>
          </p:nvPr>
        </p:nvPicPr>
        <p:blipFill>
          <a:blip r:embed="rId2" cstate="print">
            <a:clrChange>
              <a:clrFrom>
                <a:srgbClr val="FFFFFF"/>
              </a:clrFrom>
              <a:clrTo>
                <a:srgbClr val="FFFFFF">
                  <a:alpha val="0"/>
                </a:srgbClr>
              </a:clrTo>
            </a:clrChange>
          </a:blip>
          <a:srcRect/>
          <a:stretch>
            <a:fillRect/>
          </a:stretch>
        </p:blipFill>
        <p:spPr>
          <a:xfrm>
            <a:off x="3542760" y="2819400"/>
            <a:ext cx="4991640" cy="3733800"/>
          </a:xfrm>
          <a:noFill/>
        </p:spPr>
      </p:pic>
      <p:sp>
        <p:nvSpPr>
          <p:cNvPr id="23557" name="Text Box 8"/>
          <p:cNvSpPr txBox="1">
            <a:spLocks noChangeArrowheads="1"/>
          </p:cNvSpPr>
          <p:nvPr/>
        </p:nvSpPr>
        <p:spPr bwMode="auto">
          <a:xfrm>
            <a:off x="723900" y="3352800"/>
            <a:ext cx="3581400" cy="523220"/>
          </a:xfrm>
          <a:prstGeom prst="rect">
            <a:avLst/>
          </a:prstGeom>
          <a:noFill/>
          <a:ln w="9525">
            <a:noFill/>
            <a:miter lim="800000"/>
            <a:headEnd/>
            <a:tailEnd/>
          </a:ln>
        </p:spPr>
        <p:txBody>
          <a:bodyPr wrap="square">
            <a:spAutoFit/>
          </a:bodyPr>
          <a:lstStyle/>
          <a:p>
            <a:pPr lvl="1"/>
            <a:r>
              <a:rPr lang="en-US" sz="2800" b="1" u="sng" dirty="0" smtClean="0">
                <a:solidFill>
                  <a:srgbClr val="003399"/>
                </a:solidFill>
                <a:latin typeface="Tahoma" pitchFamily="34" charset="0"/>
                <a:ea typeface="Tahoma" pitchFamily="34" charset="0"/>
                <a:cs typeface="Tahoma" pitchFamily="34" charset="0"/>
              </a:rPr>
              <a:t>Pedigrees!</a:t>
            </a:r>
            <a:endParaRPr lang="en-US" sz="2800" b="1" u="sng" dirty="0">
              <a:solidFill>
                <a:srgbClr val="003399"/>
              </a:solidFill>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8" t="23428" r="21428" b="73273"/>
          <a:stretch/>
        </p:blipFill>
        <p:spPr bwMode="auto">
          <a:xfrm>
            <a:off x="0" y="-76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0" y="304800"/>
            <a:ext cx="9144000" cy="838200"/>
          </a:xfrm>
          <a:prstGeom prst="rect">
            <a:avLst/>
          </a:prstGeom>
        </p:spPr>
        <p:txBody>
          <a:bodyP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bg1"/>
                </a:solidFill>
                <a:latin typeface="Hobo Std" pitchFamily="50" charset="0"/>
              </a:rPr>
              <a:t>Pedigree: </a:t>
            </a:r>
            <a:r>
              <a:rPr lang="en-US" sz="2800" dirty="0" smtClean="0">
                <a:solidFill>
                  <a:schemeClr val="bg1"/>
                </a:solidFill>
                <a:latin typeface="Hobo Std" pitchFamily="50" charset="0"/>
              </a:rPr>
              <a:t>Studying genetic disorders in humans</a:t>
            </a:r>
          </a:p>
        </p:txBody>
      </p:sp>
      <p:sp>
        <p:nvSpPr>
          <p:cNvPr id="3" name="Rectangle 2"/>
          <p:cNvSpPr/>
          <p:nvPr/>
        </p:nvSpPr>
        <p:spPr>
          <a:xfrm>
            <a:off x="228600" y="6553200"/>
            <a:ext cx="4572000" cy="215444"/>
          </a:xfrm>
          <a:prstGeom prst="rect">
            <a:avLst/>
          </a:prstGeom>
        </p:spPr>
        <p:txBody>
          <a:bodyPr>
            <a:spAutoFit/>
          </a:bodyPr>
          <a:lstStyle/>
          <a:p>
            <a:r>
              <a:rPr lang="en-US" sz="800" dirty="0" smtClean="0"/>
              <a:t>Image from: http</a:t>
            </a:r>
            <a:r>
              <a:rPr lang="en-US" sz="800" dirty="0"/>
              <a:t>://faculty.ucc.edu/biology-atsma/misc/gen2004.htm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3556">
                                            <p:txEl>
                                              <p:pRg st="0" end="0"/>
                                            </p:txEl>
                                          </p:spTgt>
                                        </p:tgtEl>
                                        <p:attrNameLst>
                                          <p:attrName>style.visibility</p:attrName>
                                        </p:attrNameLst>
                                      </p:cBhvr>
                                      <p:to>
                                        <p:strVal val="visible"/>
                                      </p:to>
                                    </p:set>
                                    <p:anim calcmode="lin" valueType="num">
                                      <p:cBhvr additive="base">
                                        <p:cTn id="17" dur="500" fill="hold"/>
                                        <p:tgtEl>
                                          <p:spTgt spid="2355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3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3557"/>
                                        </p:tgtEl>
                                        <p:attrNameLst>
                                          <p:attrName>style.visibility</p:attrName>
                                        </p:attrNameLst>
                                      </p:cBhvr>
                                      <p:to>
                                        <p:strVal val="visible"/>
                                      </p:to>
                                    </p:set>
                                    <p:anim calcmode="lin" valueType="num">
                                      <p:cBhvr additive="base">
                                        <p:cTn id="23" dur="500" fill="hold"/>
                                        <p:tgtEl>
                                          <p:spTgt spid="23557"/>
                                        </p:tgtEl>
                                        <p:attrNameLst>
                                          <p:attrName>ppt_x</p:attrName>
                                        </p:attrNameLst>
                                      </p:cBhvr>
                                      <p:tavLst>
                                        <p:tav tm="0">
                                          <p:val>
                                            <p:strVal val="0-#ppt_w/2"/>
                                          </p:val>
                                        </p:tav>
                                        <p:tav tm="100000">
                                          <p:val>
                                            <p:strVal val="#ppt_x"/>
                                          </p:val>
                                        </p:tav>
                                      </p:tavLst>
                                    </p:anim>
                                    <p:anim calcmode="lin" valueType="num">
                                      <p:cBhvr additive="base">
                                        <p:cTn id="24" dur="500" fill="hold"/>
                                        <p:tgtEl>
                                          <p:spTgt spid="2355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554"/>
                                        </p:tgtEl>
                                        <p:attrNameLst>
                                          <p:attrName>style.visibility</p:attrName>
                                        </p:attrNameLst>
                                      </p:cBhvr>
                                      <p:to>
                                        <p:strVal val="visible"/>
                                      </p:to>
                                    </p:set>
                                    <p:animEffect transition="in" filter="fade">
                                      <p:cBhvr>
                                        <p:cTn id="27" dur="1000"/>
                                        <p:tgtEl>
                                          <p:spTgt spid="23554"/>
                                        </p:tgtEl>
                                      </p:cBhvr>
                                    </p:animEffect>
                                    <p:anim calcmode="lin" valueType="num">
                                      <p:cBhvr>
                                        <p:cTn id="28" dur="1000" fill="hold"/>
                                        <p:tgtEl>
                                          <p:spTgt spid="23554"/>
                                        </p:tgtEl>
                                        <p:attrNameLst>
                                          <p:attrName>ppt_x</p:attrName>
                                        </p:attrNameLst>
                                      </p:cBhvr>
                                      <p:tavLst>
                                        <p:tav tm="0">
                                          <p:val>
                                            <p:strVal val="#ppt_x"/>
                                          </p:val>
                                        </p:tav>
                                        <p:tav tm="100000">
                                          <p:val>
                                            <p:strVal val="#ppt_x"/>
                                          </p:val>
                                        </p:tav>
                                      </p:tavLst>
                                    </p:anim>
                                    <p:anim calcmode="lin" valueType="num">
                                      <p:cBhvr>
                                        <p:cTn id="29"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uiExpand="1" build="p"/>
      <p:bldP spid="23557"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362200"/>
            <a:ext cx="3313355" cy="1702160"/>
          </a:xfrm>
        </p:spPr>
        <p:txBody>
          <a:bodyPr>
            <a:normAutofit/>
          </a:bodyPr>
          <a:lstStyle/>
          <a:p>
            <a:r>
              <a:rPr lang="en-US" sz="4400" u="sng" dirty="0" smtClean="0">
                <a:effectLst>
                  <a:outerShdw blurRad="38100" dist="38100" dir="2700000" algn="tl">
                    <a:srgbClr val="000000">
                      <a:alpha val="43137"/>
                    </a:srgbClr>
                  </a:outerShdw>
                </a:effectLst>
              </a:rPr>
              <a:t>Pedigree:</a:t>
            </a:r>
            <a:endParaRPr lang="en-US" sz="4400" u="sng"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724400" y="4114800"/>
            <a:ext cx="3309803" cy="1260629"/>
          </a:xfrm>
        </p:spPr>
        <p:txBody>
          <a:bodyPr>
            <a:noAutofit/>
          </a:bodyPr>
          <a:lstStyle/>
          <a:p>
            <a:r>
              <a:rPr lang="en-US" sz="2800" dirty="0" smtClean="0"/>
              <a:t>A family tree that traces the inheritance of a specific trait.</a:t>
            </a:r>
            <a:endParaRPr lang="en-US" sz="2800" dirty="0"/>
          </a:p>
        </p:txBody>
      </p:sp>
    </p:spTree>
    <p:extLst>
      <p:ext uri="{BB962C8B-B14F-4D97-AF65-F5344CB8AC3E}">
        <p14:creationId xmlns:p14="http://schemas.microsoft.com/office/powerpoint/2010/main" val="69332622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912" y="762000"/>
            <a:ext cx="8066688" cy="534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800600" y="323332"/>
            <a:ext cx="5281110" cy="877336"/>
          </a:xfrm>
        </p:spPr>
        <p:txBody>
          <a:bodyPr>
            <a:noAutofit/>
          </a:bodyPr>
          <a:lstStyle/>
          <a:p>
            <a:pPr algn="l"/>
            <a:r>
              <a:rPr lang="en-US" sz="2800" b="1" dirty="0" smtClean="0">
                <a:solidFill>
                  <a:schemeClr val="bg1"/>
                </a:solidFill>
                <a:effectLst>
                  <a:outerShdw blurRad="38100" dist="38100" dir="2700000" algn="tl">
                    <a:srgbClr val="000000">
                      <a:alpha val="43137"/>
                    </a:srgbClr>
                  </a:outerShdw>
                </a:effectLst>
              </a:rPr>
              <a:t>Pedigree Symbols</a:t>
            </a: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903772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7532" y="914400"/>
            <a:ext cx="677593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6091311"/>
            <a:ext cx="7024744" cy="1066800"/>
          </a:xfrm>
        </p:spPr>
        <p:txBody>
          <a:bodyPr>
            <a:noAutofit/>
          </a:bodyPr>
          <a:lstStyle/>
          <a:p>
            <a:pPr algn="l"/>
            <a:r>
              <a:rPr lang="en-US" sz="2800" dirty="0" smtClean="0"/>
              <a:t>Members affected with Lung disease</a:t>
            </a:r>
            <a:br>
              <a:rPr lang="en-US" sz="2800" dirty="0" smtClean="0"/>
            </a:br>
            <a:r>
              <a:rPr lang="en-US" sz="2800" dirty="0"/>
              <a:t/>
            </a:r>
            <a:br>
              <a:rPr lang="en-US" sz="2800" dirty="0"/>
            </a:br>
            <a:endParaRPr lang="en-US" sz="2800" dirty="0"/>
          </a:p>
        </p:txBody>
      </p:sp>
    </p:spTree>
    <p:extLst>
      <p:ext uri="{BB962C8B-B14F-4D97-AF65-F5344CB8AC3E}">
        <p14:creationId xmlns:p14="http://schemas.microsoft.com/office/powerpoint/2010/main" val="29449520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533400" y="646093"/>
            <a:ext cx="8153400" cy="954107"/>
          </a:xfrm>
          <a:prstGeom prst="rect">
            <a:avLst/>
          </a:prstGeom>
          <a:noFill/>
          <a:ln w="9525">
            <a:noFill/>
            <a:miter lim="800000"/>
            <a:headEnd/>
            <a:tailEnd/>
          </a:ln>
        </p:spPr>
        <p:txBody>
          <a:bodyPr>
            <a:spAutoFit/>
          </a:bodyPr>
          <a:lstStyle/>
          <a:p>
            <a:pPr>
              <a:spcBef>
                <a:spcPts val="0"/>
              </a:spcBef>
            </a:pPr>
            <a:r>
              <a:rPr lang="en-US" sz="2800" dirty="0" smtClean="0">
                <a:latin typeface="Tahoma" pitchFamily="34" charset="0"/>
                <a:ea typeface="Tahoma" pitchFamily="34" charset="0"/>
                <a:cs typeface="Tahoma" pitchFamily="34" charset="0"/>
              </a:rPr>
              <a:t>What do </a:t>
            </a:r>
            <a:r>
              <a:rPr lang="en-US" sz="2800" dirty="0">
                <a:latin typeface="Tahoma" pitchFamily="34" charset="0"/>
                <a:ea typeface="Tahoma" pitchFamily="34" charset="0"/>
                <a:cs typeface="Tahoma" pitchFamily="34" charset="0"/>
              </a:rPr>
              <a:t>you notice about the </a:t>
            </a:r>
            <a:r>
              <a:rPr lang="en-US" sz="2800" dirty="0" smtClean="0">
                <a:latin typeface="Tahoma" pitchFamily="34" charset="0"/>
                <a:ea typeface="Tahoma" pitchFamily="34" charset="0"/>
                <a:cs typeface="Tahoma" pitchFamily="34" charset="0"/>
              </a:rPr>
              <a:t>difference </a:t>
            </a:r>
          </a:p>
          <a:p>
            <a:pPr>
              <a:spcBef>
                <a:spcPts val="0"/>
              </a:spcBef>
            </a:pPr>
            <a:r>
              <a:rPr lang="en-US" sz="2800" dirty="0" smtClean="0">
                <a:latin typeface="Tahoma" pitchFamily="34" charset="0"/>
                <a:ea typeface="Tahoma" pitchFamily="34" charset="0"/>
                <a:cs typeface="Tahoma" pitchFamily="34" charset="0"/>
              </a:rPr>
              <a:t>between </a:t>
            </a:r>
            <a:r>
              <a:rPr lang="en-US" sz="2800" dirty="0">
                <a:latin typeface="Tahoma" pitchFamily="34" charset="0"/>
                <a:ea typeface="Tahoma" pitchFamily="34" charset="0"/>
                <a:cs typeface="Tahoma" pitchFamily="34" charset="0"/>
              </a:rPr>
              <a:t>the X and Y chromosomes?</a:t>
            </a:r>
          </a:p>
        </p:txBody>
      </p:sp>
      <p:pic>
        <p:nvPicPr>
          <p:cNvPr id="40966" name="Picture 6" descr="The X and Y Chromosomes indicating which genes are sex linked"/>
          <p:cNvPicPr>
            <a:picLocks noChangeAspect="1" noChangeArrowheads="1"/>
          </p:cNvPicPr>
          <p:nvPr/>
        </p:nvPicPr>
        <p:blipFill>
          <a:blip r:embed="rId2" cstate="print"/>
          <a:srcRect/>
          <a:stretch>
            <a:fillRect/>
          </a:stretch>
        </p:blipFill>
        <p:spPr bwMode="auto">
          <a:xfrm>
            <a:off x="762000" y="2128987"/>
            <a:ext cx="2209800" cy="3967013"/>
          </a:xfrm>
          <a:prstGeom prst="rect">
            <a:avLst/>
          </a:prstGeom>
          <a:noFill/>
          <a:ln w="9525">
            <a:noFill/>
            <a:miter lim="800000"/>
            <a:headEnd/>
            <a:tailEnd/>
          </a:ln>
        </p:spPr>
      </p:pic>
      <p:sp>
        <p:nvSpPr>
          <p:cNvPr id="40967" name="Text Box 7"/>
          <p:cNvSpPr txBox="1">
            <a:spLocks noChangeArrowheads="1"/>
          </p:cNvSpPr>
          <p:nvPr/>
        </p:nvSpPr>
        <p:spPr bwMode="auto">
          <a:xfrm>
            <a:off x="3124200" y="2974300"/>
            <a:ext cx="5638800" cy="2893100"/>
          </a:xfrm>
          <a:prstGeom prst="rect">
            <a:avLst/>
          </a:prstGeom>
          <a:noFill/>
          <a:ln w="9525">
            <a:noFill/>
            <a:miter lim="800000"/>
            <a:headEnd/>
            <a:tailEnd/>
          </a:ln>
        </p:spPr>
        <p:txBody>
          <a:bodyPr>
            <a:spAutoFit/>
          </a:bodyPr>
          <a:lstStyle/>
          <a:p>
            <a:pPr marL="234950" indent="-234950">
              <a:spcBef>
                <a:spcPct val="50000"/>
              </a:spcBef>
              <a:buFont typeface="Arial" pitchFamily="34" charset="0"/>
              <a:buChar char="•"/>
            </a:pPr>
            <a:r>
              <a:rPr lang="en-US" sz="2800" dirty="0" smtClean="0">
                <a:latin typeface="Tahoma" pitchFamily="34" charset="0"/>
                <a:ea typeface="Tahoma" pitchFamily="34" charset="0"/>
                <a:cs typeface="Tahoma" pitchFamily="34" charset="0"/>
              </a:rPr>
              <a:t>Y </a:t>
            </a:r>
            <a:r>
              <a:rPr lang="en-US" sz="2800" dirty="0">
                <a:latin typeface="Tahoma" pitchFamily="34" charset="0"/>
                <a:ea typeface="Tahoma" pitchFamily="34" charset="0"/>
                <a:cs typeface="Tahoma" pitchFamily="34" charset="0"/>
              </a:rPr>
              <a:t>chromosome is much smaller.  </a:t>
            </a:r>
          </a:p>
          <a:p>
            <a:pPr marL="234950" indent="-234950">
              <a:spcBef>
                <a:spcPct val="50000"/>
              </a:spcBef>
              <a:buFont typeface="Arial" pitchFamily="34" charset="0"/>
              <a:buChar char="•"/>
            </a:pPr>
            <a:r>
              <a:rPr lang="en-US" sz="2800" dirty="0" smtClean="0">
                <a:latin typeface="Tahoma" pitchFamily="34" charset="0"/>
                <a:ea typeface="Tahoma" pitchFamily="34" charset="0"/>
                <a:cs typeface="Tahoma" pitchFamily="34" charset="0"/>
              </a:rPr>
              <a:t>The </a:t>
            </a:r>
            <a:r>
              <a:rPr lang="en-US" sz="2800" dirty="0">
                <a:latin typeface="Tahoma" pitchFamily="34" charset="0"/>
                <a:ea typeface="Tahoma" pitchFamily="34" charset="0"/>
                <a:cs typeface="Tahoma" pitchFamily="34" charset="0"/>
              </a:rPr>
              <a:t>Y chromosome carries the “SRY” gene.  This gene is called the “sex-determining gene” because it causes male sex organs to develop.  </a:t>
            </a:r>
          </a:p>
        </p:txBody>
      </p:sp>
      <p:sp>
        <p:nvSpPr>
          <p:cNvPr id="40968" name="Text Box 8"/>
          <p:cNvSpPr txBox="1">
            <a:spLocks noChangeArrowheads="1"/>
          </p:cNvSpPr>
          <p:nvPr/>
        </p:nvSpPr>
        <p:spPr bwMode="auto">
          <a:xfrm>
            <a:off x="2133599" y="4048275"/>
            <a:ext cx="533400" cy="290513"/>
          </a:xfrm>
          <a:prstGeom prst="rect">
            <a:avLst/>
          </a:prstGeom>
          <a:noFill/>
          <a:ln w="9525">
            <a:noFill/>
            <a:miter lim="800000"/>
            <a:headEnd/>
            <a:tailEnd/>
          </a:ln>
        </p:spPr>
        <p:txBody>
          <a:bodyPr>
            <a:spAutoFit/>
          </a:bodyPr>
          <a:lstStyle/>
          <a:p>
            <a:pPr>
              <a:spcBef>
                <a:spcPct val="50000"/>
              </a:spcBef>
            </a:pPr>
            <a:r>
              <a:rPr lang="en-US" sz="1300" b="1" dirty="0">
                <a:latin typeface="Arial" charset="0"/>
              </a:rPr>
              <a:t>SRY</a:t>
            </a:r>
          </a:p>
        </p:txBody>
      </p:sp>
      <p:pic>
        <p:nvPicPr>
          <p:cNvPr id="2050" name="Picture 2" descr="http://creationrevolution.com/wp-content/uploads/2011/01/y-chromosome-150x150.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29400" y="1143000"/>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0" y="6553200"/>
            <a:ext cx="4572000" cy="215444"/>
          </a:xfrm>
          <a:prstGeom prst="rect">
            <a:avLst/>
          </a:prstGeom>
        </p:spPr>
        <p:txBody>
          <a:bodyPr>
            <a:spAutoFit/>
          </a:bodyPr>
          <a:lstStyle/>
          <a:p>
            <a:r>
              <a:rPr lang="en-US" sz="800" dirty="0" smtClean="0"/>
              <a:t>Images from: http</a:t>
            </a:r>
            <a:r>
              <a:rPr lang="en-US" sz="800" dirty="0"/>
              <a:t>://creationrevolution.com/2011/01/y-chromosome-adam-and-the-cambrian-explosion</a:t>
            </a:r>
            <a:r>
              <a:rPr lang="en-US" sz="800" dirty="0" smtClean="0"/>
              <a:t>/ </a:t>
            </a:r>
            <a:endParaRPr lang="en-US" sz="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0-#ppt_w/2"/>
                                          </p:val>
                                        </p:tav>
                                        <p:tav tm="100000">
                                          <p:val>
                                            <p:strVal val="#ppt_x"/>
                                          </p:val>
                                        </p:tav>
                                      </p:tavLst>
                                    </p:anim>
                                    <p:anim calcmode="lin" valueType="num">
                                      <p:cBhvr additive="base">
                                        <p:cTn id="8" dur="500" fill="hold"/>
                                        <p:tgtEl>
                                          <p:spTgt spid="4096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1+#ppt_w/2"/>
                                          </p:val>
                                        </p:tav>
                                        <p:tav tm="100000">
                                          <p:val>
                                            <p:strVal val="#ppt_x"/>
                                          </p:val>
                                        </p:tav>
                                      </p:tavLst>
                                    </p:anim>
                                    <p:anim calcmode="lin" valueType="num">
                                      <p:cBhvr additive="base">
                                        <p:cTn id="1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0966"/>
                                        </p:tgtEl>
                                        <p:attrNameLst>
                                          <p:attrName>style.visibility</p:attrName>
                                        </p:attrNameLst>
                                      </p:cBhvr>
                                      <p:to>
                                        <p:strVal val="visible"/>
                                      </p:to>
                                    </p:set>
                                    <p:anim calcmode="lin" valueType="num">
                                      <p:cBhvr additive="base">
                                        <p:cTn id="17" dur="500" fill="hold"/>
                                        <p:tgtEl>
                                          <p:spTgt spid="40966"/>
                                        </p:tgtEl>
                                        <p:attrNameLst>
                                          <p:attrName>ppt_x</p:attrName>
                                        </p:attrNameLst>
                                      </p:cBhvr>
                                      <p:tavLst>
                                        <p:tav tm="0">
                                          <p:val>
                                            <p:strVal val="0-#ppt_w/2"/>
                                          </p:val>
                                        </p:tav>
                                        <p:tav tm="100000">
                                          <p:val>
                                            <p:strVal val="#ppt_x"/>
                                          </p:val>
                                        </p:tav>
                                      </p:tavLst>
                                    </p:anim>
                                    <p:anim calcmode="lin" valueType="num">
                                      <p:cBhvr additive="base">
                                        <p:cTn id="18" dur="500" fill="hold"/>
                                        <p:tgtEl>
                                          <p:spTgt spid="4096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0967">
                                            <p:txEl>
                                              <p:pRg st="0" end="0"/>
                                            </p:txEl>
                                          </p:spTgt>
                                        </p:tgtEl>
                                        <p:attrNameLst>
                                          <p:attrName>style.visibility</p:attrName>
                                        </p:attrNameLst>
                                      </p:cBhvr>
                                      <p:to>
                                        <p:strVal val="visible"/>
                                      </p:to>
                                    </p:set>
                                    <p:anim calcmode="lin" valueType="num">
                                      <p:cBhvr additive="base">
                                        <p:cTn id="21" dur="500" fill="hold"/>
                                        <p:tgtEl>
                                          <p:spTgt spid="40967">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09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68"/>
                                        </p:tgtEl>
                                        <p:attrNameLst>
                                          <p:attrName>style.visibility</p:attrName>
                                        </p:attrNameLst>
                                      </p:cBhvr>
                                      <p:to>
                                        <p:strVal val="visible"/>
                                      </p:to>
                                    </p:set>
                                    <p:anim calcmode="lin" valueType="num">
                                      <p:cBhvr additive="base">
                                        <p:cTn id="27" dur="500" fill="hold"/>
                                        <p:tgtEl>
                                          <p:spTgt spid="40968"/>
                                        </p:tgtEl>
                                        <p:attrNameLst>
                                          <p:attrName>ppt_x</p:attrName>
                                        </p:attrNameLst>
                                      </p:cBhvr>
                                      <p:tavLst>
                                        <p:tav tm="0">
                                          <p:val>
                                            <p:strVal val="#ppt_x"/>
                                          </p:val>
                                        </p:tav>
                                        <p:tav tm="100000">
                                          <p:val>
                                            <p:strVal val="#ppt_x"/>
                                          </p:val>
                                        </p:tav>
                                      </p:tavLst>
                                    </p:anim>
                                    <p:anim calcmode="lin" valueType="num">
                                      <p:cBhvr additive="base">
                                        <p:cTn id="28"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0967">
                                            <p:txEl>
                                              <p:pRg st="1" end="1"/>
                                            </p:txEl>
                                          </p:spTgt>
                                        </p:tgtEl>
                                        <p:attrNameLst>
                                          <p:attrName>style.visibility</p:attrName>
                                        </p:attrNameLst>
                                      </p:cBhvr>
                                      <p:to>
                                        <p:strVal val="visible"/>
                                      </p:to>
                                    </p:set>
                                    <p:anim calcmode="lin" valueType="num">
                                      <p:cBhvr additive="base">
                                        <p:cTn id="33" dur="500" fill="hold"/>
                                        <p:tgtEl>
                                          <p:spTgt spid="4096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9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952" y="990600"/>
            <a:ext cx="746084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5562600"/>
            <a:ext cx="7024744" cy="1143000"/>
          </a:xfrm>
        </p:spPr>
        <p:txBody>
          <a:bodyPr>
            <a:normAutofit/>
          </a:bodyPr>
          <a:lstStyle/>
          <a:p>
            <a:pPr algn="l"/>
            <a:r>
              <a:rPr lang="en-US" sz="2800" dirty="0" smtClean="0"/>
              <a:t>Members affected with Heart Disease</a:t>
            </a:r>
            <a:r>
              <a:rPr lang="en-US" dirty="0" smtClean="0"/>
              <a:t/>
            </a:r>
            <a:br>
              <a:rPr lang="en-US" dirty="0" smtClean="0"/>
            </a:br>
            <a:endParaRPr lang="en-US" dirty="0"/>
          </a:p>
        </p:txBody>
      </p:sp>
    </p:spTree>
    <p:extLst>
      <p:ext uri="{BB962C8B-B14F-4D97-AF65-F5344CB8AC3E}">
        <p14:creationId xmlns:p14="http://schemas.microsoft.com/office/powerpoint/2010/main" val="250658345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4"/>
          <p:cNvSpPr>
            <a:spLocks noGrp="1" noChangeArrowheads="1"/>
          </p:cNvSpPr>
          <p:nvPr>
            <p:ph idx="1"/>
          </p:nvPr>
        </p:nvSpPr>
        <p:spPr>
          <a:xfrm>
            <a:off x="609600" y="609600"/>
            <a:ext cx="7772400" cy="2743200"/>
          </a:xfrm>
          <a:noFill/>
        </p:spPr>
        <p:txBody>
          <a:bodyPr/>
          <a:lstStyle/>
          <a:p>
            <a:pPr marL="68580" indent="0">
              <a:buNone/>
            </a:pPr>
            <a:r>
              <a:rPr lang="en-US" sz="2600" dirty="0" smtClean="0">
                <a:latin typeface="Tahoma" pitchFamily="34" charset="0"/>
                <a:ea typeface="Tahoma" pitchFamily="34" charset="0"/>
                <a:cs typeface="Tahoma" pitchFamily="34" charset="0"/>
              </a:rPr>
              <a:t>The possible genotypes for gender are XX or XY.  </a:t>
            </a:r>
          </a:p>
          <a:p>
            <a:pPr lvl="1">
              <a:buFont typeface="Arial" pitchFamily="34" charset="0"/>
              <a:buChar char="•"/>
            </a:pPr>
            <a:r>
              <a:rPr lang="en-US" sz="2600" dirty="0" smtClean="0">
                <a:latin typeface="Tahoma" pitchFamily="34" charset="0"/>
                <a:ea typeface="Tahoma" pitchFamily="34" charset="0"/>
                <a:cs typeface="Tahoma" pitchFamily="34" charset="0"/>
              </a:rPr>
              <a:t>That amounts to 3 </a:t>
            </a:r>
            <a:r>
              <a:rPr lang="en-US" sz="2600" dirty="0" err="1" smtClean="0">
                <a:latin typeface="Tahoma" pitchFamily="34" charset="0"/>
                <a:ea typeface="Tahoma" pitchFamily="34" charset="0"/>
                <a:cs typeface="Tahoma" pitchFamily="34" charset="0"/>
              </a:rPr>
              <a:t>Xs</a:t>
            </a:r>
            <a:r>
              <a:rPr lang="en-US" sz="2600" dirty="0" smtClean="0">
                <a:latin typeface="Tahoma" pitchFamily="34" charset="0"/>
                <a:ea typeface="Tahoma" pitchFamily="34" charset="0"/>
                <a:cs typeface="Tahoma" pitchFamily="34" charset="0"/>
              </a:rPr>
              <a:t> and 1 Y.  </a:t>
            </a:r>
          </a:p>
          <a:p>
            <a:pPr lvl="1">
              <a:buFont typeface="Arial" pitchFamily="34" charset="0"/>
              <a:buChar char="•"/>
            </a:pPr>
            <a:r>
              <a:rPr lang="en-US" sz="2600" dirty="0" smtClean="0">
                <a:latin typeface="Tahoma" pitchFamily="34" charset="0"/>
                <a:ea typeface="Tahoma" pitchFamily="34" charset="0"/>
                <a:cs typeface="Tahoma" pitchFamily="34" charset="0"/>
              </a:rPr>
              <a:t>Why then aren’t there more females than males in the world?</a:t>
            </a:r>
          </a:p>
          <a:p>
            <a:pPr marL="685800" lvl="2" indent="0">
              <a:buNone/>
            </a:pPr>
            <a:r>
              <a:rPr lang="en-US" sz="2400" dirty="0" smtClean="0">
                <a:latin typeface="Tahoma" pitchFamily="34" charset="0"/>
                <a:ea typeface="Tahoma" pitchFamily="34" charset="0"/>
                <a:cs typeface="Tahoma" pitchFamily="34" charset="0"/>
                <a:sym typeface="Wingdings" pitchFamily="2" charset="2"/>
              </a:rPr>
              <a:t> </a:t>
            </a:r>
            <a:r>
              <a:rPr lang="en-US" sz="2400" dirty="0" smtClean="0">
                <a:latin typeface="Tahoma" pitchFamily="34" charset="0"/>
                <a:ea typeface="Tahoma" pitchFamily="34" charset="0"/>
                <a:cs typeface="Tahoma" pitchFamily="34" charset="0"/>
              </a:rPr>
              <a:t>Complete the </a:t>
            </a:r>
            <a:r>
              <a:rPr lang="en-US" sz="2400" dirty="0" err="1" smtClean="0">
                <a:latin typeface="Tahoma" pitchFamily="34" charset="0"/>
                <a:ea typeface="Tahoma" pitchFamily="34" charset="0"/>
                <a:cs typeface="Tahoma" pitchFamily="34" charset="0"/>
              </a:rPr>
              <a:t>Punnett</a:t>
            </a:r>
            <a:r>
              <a:rPr lang="en-US" sz="2400" dirty="0" smtClean="0">
                <a:latin typeface="Tahoma" pitchFamily="34" charset="0"/>
                <a:ea typeface="Tahoma" pitchFamily="34" charset="0"/>
                <a:cs typeface="Tahoma" pitchFamily="34" charset="0"/>
              </a:rPr>
              <a:t> square</a:t>
            </a:r>
          </a:p>
          <a:p>
            <a:endParaRPr lang="en-US" dirty="0" smtClean="0"/>
          </a:p>
        </p:txBody>
      </p:sp>
      <p:graphicFrame>
        <p:nvGraphicFramePr>
          <p:cNvPr id="42012" name="Group 28"/>
          <p:cNvGraphicFramePr>
            <a:graphicFrameLocks noGrp="1"/>
          </p:cNvGraphicFramePr>
          <p:nvPr>
            <p:extLst>
              <p:ext uri="{D42A27DB-BD31-4B8C-83A1-F6EECF244321}">
                <p14:modId xmlns:p14="http://schemas.microsoft.com/office/powerpoint/2010/main" val="2889733119"/>
              </p:ext>
            </p:extLst>
          </p:nvPr>
        </p:nvGraphicFramePr>
        <p:xfrm>
          <a:off x="1676400" y="3733800"/>
          <a:ext cx="2895600" cy="2286001"/>
        </p:xfrm>
        <a:graphic>
          <a:graphicData uri="http://schemas.openxmlformats.org/drawingml/2006/table">
            <a:tbl>
              <a:tblPr/>
              <a:tblGrid>
                <a:gridCol w="1447800"/>
                <a:gridCol w="1447800"/>
              </a:tblGrid>
              <a:tr h="1182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A5002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A5002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3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A5002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rgbClr val="A5002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3" name="Text Box 19"/>
          <p:cNvSpPr txBox="1">
            <a:spLocks noChangeArrowheads="1"/>
          </p:cNvSpPr>
          <p:nvPr/>
        </p:nvSpPr>
        <p:spPr bwMode="auto">
          <a:xfrm>
            <a:off x="5029200" y="3581400"/>
            <a:ext cx="3505200" cy="2465388"/>
          </a:xfrm>
          <a:prstGeom prst="rect">
            <a:avLst/>
          </a:prstGeom>
          <a:noFill/>
          <a:ln w="9525">
            <a:noFill/>
            <a:miter lim="800000"/>
            <a:headEnd/>
            <a:tailEnd/>
          </a:ln>
        </p:spPr>
        <p:txBody>
          <a:bodyPr>
            <a:spAutoFit/>
          </a:bodyPr>
          <a:lstStyle/>
          <a:p>
            <a:pPr>
              <a:spcBef>
                <a:spcPct val="50000"/>
              </a:spcBef>
            </a:pPr>
            <a:r>
              <a:rPr lang="en-US" dirty="0">
                <a:latin typeface="Century Gothic" pitchFamily="34" charset="0"/>
              </a:rPr>
              <a:t>Results:</a:t>
            </a:r>
          </a:p>
          <a:p>
            <a:pPr>
              <a:spcBef>
                <a:spcPct val="50000"/>
              </a:spcBef>
            </a:pPr>
            <a:r>
              <a:rPr lang="en-US" dirty="0">
                <a:latin typeface="Century Gothic" pitchFamily="34" charset="0"/>
              </a:rPr>
              <a:t>Each mating there is a </a:t>
            </a:r>
          </a:p>
          <a:p>
            <a:pPr>
              <a:spcBef>
                <a:spcPct val="50000"/>
              </a:spcBef>
            </a:pPr>
            <a:r>
              <a:rPr lang="en-US" dirty="0">
                <a:solidFill>
                  <a:srgbClr val="FF0000"/>
                </a:solidFill>
                <a:latin typeface="Century Gothic" pitchFamily="34" charset="0"/>
              </a:rPr>
              <a:t>50% chance female</a:t>
            </a:r>
            <a:r>
              <a:rPr lang="en-US" dirty="0">
                <a:latin typeface="Century Gothic" pitchFamily="34" charset="0"/>
              </a:rPr>
              <a:t> and </a:t>
            </a:r>
          </a:p>
          <a:p>
            <a:pPr>
              <a:spcBef>
                <a:spcPct val="50000"/>
              </a:spcBef>
            </a:pPr>
            <a:r>
              <a:rPr lang="en-US" dirty="0">
                <a:solidFill>
                  <a:srgbClr val="FF0000"/>
                </a:solidFill>
                <a:latin typeface="Century Gothic" pitchFamily="34" charset="0"/>
              </a:rPr>
              <a:t>50% chance male</a:t>
            </a:r>
          </a:p>
        </p:txBody>
      </p:sp>
      <p:sp>
        <p:nvSpPr>
          <p:cNvPr id="42004" name="Text Box 20"/>
          <p:cNvSpPr txBox="1">
            <a:spLocks noChangeArrowheads="1"/>
          </p:cNvSpPr>
          <p:nvPr/>
        </p:nvSpPr>
        <p:spPr bwMode="auto">
          <a:xfrm>
            <a:off x="2209800" y="3124200"/>
            <a:ext cx="457200" cy="1366285"/>
          </a:xfrm>
          <a:prstGeom prst="rect">
            <a:avLst/>
          </a:prstGeom>
          <a:noFill/>
          <a:ln w="9525">
            <a:noFill/>
            <a:miter lim="800000"/>
            <a:headEnd/>
            <a:tailEnd/>
          </a:ln>
        </p:spPr>
        <p:txBody>
          <a:bodyPr>
            <a:spAutoFit/>
          </a:bodyPr>
          <a:lstStyle/>
          <a:p>
            <a:pPr>
              <a:spcBef>
                <a:spcPct val="50000"/>
              </a:spcBef>
            </a:pPr>
            <a:r>
              <a:rPr lang="en-US" sz="3200" dirty="0">
                <a:solidFill>
                  <a:srgbClr val="669900"/>
                </a:solidFill>
                <a:latin typeface="Verdana" pitchFamily="34" charset="0"/>
              </a:rPr>
              <a:t>X</a:t>
            </a:r>
          </a:p>
        </p:txBody>
      </p:sp>
      <p:sp>
        <p:nvSpPr>
          <p:cNvPr id="42006" name="Text Box 22"/>
          <p:cNvSpPr txBox="1">
            <a:spLocks noChangeArrowheads="1"/>
          </p:cNvSpPr>
          <p:nvPr/>
        </p:nvSpPr>
        <p:spPr bwMode="auto">
          <a:xfrm>
            <a:off x="3657600" y="3048000"/>
            <a:ext cx="457200" cy="1366285"/>
          </a:xfrm>
          <a:prstGeom prst="rect">
            <a:avLst/>
          </a:prstGeom>
          <a:noFill/>
          <a:ln w="9525">
            <a:noFill/>
            <a:miter lim="800000"/>
            <a:headEnd/>
            <a:tailEnd/>
          </a:ln>
        </p:spPr>
        <p:txBody>
          <a:bodyPr>
            <a:spAutoFit/>
          </a:bodyPr>
          <a:lstStyle/>
          <a:p>
            <a:pPr>
              <a:spcBef>
                <a:spcPct val="50000"/>
              </a:spcBef>
            </a:pPr>
            <a:r>
              <a:rPr lang="en-US" sz="3200">
                <a:solidFill>
                  <a:srgbClr val="669900"/>
                </a:solidFill>
                <a:latin typeface="Verdana" pitchFamily="34" charset="0"/>
              </a:rPr>
              <a:t>X</a:t>
            </a:r>
          </a:p>
        </p:txBody>
      </p:sp>
      <p:sp>
        <p:nvSpPr>
          <p:cNvPr id="42007" name="Text Box 23"/>
          <p:cNvSpPr txBox="1">
            <a:spLocks noChangeArrowheads="1"/>
          </p:cNvSpPr>
          <p:nvPr/>
        </p:nvSpPr>
        <p:spPr bwMode="auto">
          <a:xfrm>
            <a:off x="990600" y="5169177"/>
            <a:ext cx="457200" cy="1366285"/>
          </a:xfrm>
          <a:prstGeom prst="rect">
            <a:avLst/>
          </a:prstGeom>
          <a:noFill/>
          <a:ln w="9525">
            <a:noFill/>
            <a:miter lim="800000"/>
            <a:headEnd/>
            <a:tailEnd/>
          </a:ln>
        </p:spPr>
        <p:txBody>
          <a:bodyPr>
            <a:spAutoFit/>
          </a:bodyPr>
          <a:lstStyle/>
          <a:p>
            <a:pPr>
              <a:spcBef>
                <a:spcPct val="50000"/>
              </a:spcBef>
            </a:pPr>
            <a:r>
              <a:rPr lang="en-US" sz="3200">
                <a:solidFill>
                  <a:srgbClr val="669900"/>
                </a:solidFill>
                <a:latin typeface="Verdana" pitchFamily="34" charset="0"/>
              </a:rPr>
              <a:t>Y</a:t>
            </a:r>
          </a:p>
        </p:txBody>
      </p:sp>
      <p:sp>
        <p:nvSpPr>
          <p:cNvPr id="42008" name="Text Box 24"/>
          <p:cNvSpPr txBox="1">
            <a:spLocks noChangeArrowheads="1"/>
          </p:cNvSpPr>
          <p:nvPr/>
        </p:nvSpPr>
        <p:spPr bwMode="auto">
          <a:xfrm>
            <a:off x="1066800" y="4026177"/>
            <a:ext cx="457200" cy="1366285"/>
          </a:xfrm>
          <a:prstGeom prst="rect">
            <a:avLst/>
          </a:prstGeom>
          <a:noFill/>
          <a:ln w="9525">
            <a:noFill/>
            <a:miter lim="800000"/>
            <a:headEnd/>
            <a:tailEnd/>
          </a:ln>
        </p:spPr>
        <p:txBody>
          <a:bodyPr>
            <a:spAutoFit/>
          </a:bodyPr>
          <a:lstStyle/>
          <a:p>
            <a:pPr>
              <a:spcBef>
                <a:spcPct val="50000"/>
              </a:spcBef>
            </a:pPr>
            <a:r>
              <a:rPr lang="en-US" sz="3200">
                <a:solidFill>
                  <a:srgbClr val="669900"/>
                </a:solidFill>
                <a:latin typeface="Verdana" pitchFamily="34" charset="0"/>
              </a:rPr>
              <a:t>X</a:t>
            </a:r>
          </a:p>
        </p:txBody>
      </p:sp>
      <p:sp>
        <p:nvSpPr>
          <p:cNvPr id="42013" name="Text Box 29"/>
          <p:cNvSpPr txBox="1">
            <a:spLocks noChangeArrowheads="1"/>
          </p:cNvSpPr>
          <p:nvPr/>
        </p:nvSpPr>
        <p:spPr bwMode="auto">
          <a:xfrm>
            <a:off x="1981200" y="4102377"/>
            <a:ext cx="838200" cy="1366285"/>
          </a:xfrm>
          <a:prstGeom prst="rect">
            <a:avLst/>
          </a:prstGeom>
          <a:noFill/>
          <a:ln w="9525">
            <a:noFill/>
            <a:miter lim="800000"/>
            <a:headEnd/>
            <a:tailEnd/>
          </a:ln>
        </p:spPr>
        <p:txBody>
          <a:bodyPr>
            <a:spAutoFit/>
          </a:bodyPr>
          <a:lstStyle/>
          <a:p>
            <a:pPr>
              <a:spcBef>
                <a:spcPct val="50000"/>
              </a:spcBef>
            </a:pPr>
            <a:r>
              <a:rPr lang="en-US" sz="3200">
                <a:solidFill>
                  <a:srgbClr val="A50021"/>
                </a:solidFill>
                <a:latin typeface="Verdana" pitchFamily="34" charset="0"/>
              </a:rPr>
              <a:t>XX</a:t>
            </a:r>
          </a:p>
        </p:txBody>
      </p:sp>
      <p:sp>
        <p:nvSpPr>
          <p:cNvPr id="42014" name="Text Box 30"/>
          <p:cNvSpPr txBox="1">
            <a:spLocks noChangeArrowheads="1"/>
          </p:cNvSpPr>
          <p:nvPr/>
        </p:nvSpPr>
        <p:spPr bwMode="auto">
          <a:xfrm>
            <a:off x="3429000" y="4120115"/>
            <a:ext cx="838200" cy="1366285"/>
          </a:xfrm>
          <a:prstGeom prst="rect">
            <a:avLst/>
          </a:prstGeom>
          <a:noFill/>
          <a:ln w="9525">
            <a:noFill/>
            <a:miter lim="800000"/>
            <a:headEnd/>
            <a:tailEnd/>
          </a:ln>
        </p:spPr>
        <p:txBody>
          <a:bodyPr>
            <a:spAutoFit/>
          </a:bodyPr>
          <a:lstStyle/>
          <a:p>
            <a:pPr>
              <a:spcBef>
                <a:spcPct val="50000"/>
              </a:spcBef>
            </a:pPr>
            <a:r>
              <a:rPr lang="en-US" sz="3200" dirty="0">
                <a:solidFill>
                  <a:srgbClr val="A50021"/>
                </a:solidFill>
                <a:latin typeface="Verdana" pitchFamily="34" charset="0"/>
              </a:rPr>
              <a:t>XX</a:t>
            </a:r>
          </a:p>
        </p:txBody>
      </p:sp>
      <p:sp>
        <p:nvSpPr>
          <p:cNvPr id="42015" name="Text Box 31"/>
          <p:cNvSpPr txBox="1">
            <a:spLocks noChangeArrowheads="1"/>
          </p:cNvSpPr>
          <p:nvPr/>
        </p:nvSpPr>
        <p:spPr bwMode="auto">
          <a:xfrm>
            <a:off x="2057400" y="5092977"/>
            <a:ext cx="838200" cy="1366285"/>
          </a:xfrm>
          <a:prstGeom prst="rect">
            <a:avLst/>
          </a:prstGeom>
          <a:noFill/>
          <a:ln w="9525">
            <a:noFill/>
            <a:miter lim="800000"/>
            <a:headEnd/>
            <a:tailEnd/>
          </a:ln>
        </p:spPr>
        <p:txBody>
          <a:bodyPr>
            <a:spAutoFit/>
          </a:bodyPr>
          <a:lstStyle/>
          <a:p>
            <a:pPr>
              <a:spcBef>
                <a:spcPct val="50000"/>
              </a:spcBef>
            </a:pPr>
            <a:r>
              <a:rPr lang="en-US" sz="3200">
                <a:solidFill>
                  <a:srgbClr val="000099"/>
                </a:solidFill>
                <a:latin typeface="Verdana" pitchFamily="34" charset="0"/>
              </a:rPr>
              <a:t>XY</a:t>
            </a:r>
          </a:p>
        </p:txBody>
      </p:sp>
      <p:sp>
        <p:nvSpPr>
          <p:cNvPr id="42016" name="Text Box 32"/>
          <p:cNvSpPr txBox="1">
            <a:spLocks noChangeArrowheads="1"/>
          </p:cNvSpPr>
          <p:nvPr/>
        </p:nvSpPr>
        <p:spPr bwMode="auto">
          <a:xfrm>
            <a:off x="3505200" y="5092977"/>
            <a:ext cx="838200" cy="1366285"/>
          </a:xfrm>
          <a:prstGeom prst="rect">
            <a:avLst/>
          </a:prstGeom>
          <a:noFill/>
          <a:ln w="9525">
            <a:noFill/>
            <a:miter lim="800000"/>
            <a:headEnd/>
            <a:tailEnd/>
          </a:ln>
        </p:spPr>
        <p:txBody>
          <a:bodyPr>
            <a:spAutoFit/>
          </a:bodyPr>
          <a:lstStyle/>
          <a:p>
            <a:pPr>
              <a:spcBef>
                <a:spcPct val="50000"/>
              </a:spcBef>
            </a:pPr>
            <a:r>
              <a:rPr lang="en-US" sz="3200">
                <a:solidFill>
                  <a:srgbClr val="000099"/>
                </a:solidFill>
                <a:latin typeface="Verdana" pitchFamily="34" charset="0"/>
              </a:rPr>
              <a:t>XY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500" fill="hold"/>
                                        <p:tgtEl>
                                          <p:spTgt spid="419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988">
                                            <p:txEl>
                                              <p:pRg st="1" end="1"/>
                                            </p:txEl>
                                          </p:spTgt>
                                        </p:tgtEl>
                                        <p:attrNameLst>
                                          <p:attrName>style.visibility</p:attrName>
                                        </p:attrNameLst>
                                      </p:cBhvr>
                                      <p:to>
                                        <p:strVal val="visible"/>
                                      </p:to>
                                    </p:set>
                                    <p:anim calcmode="lin" valueType="num">
                                      <p:cBhvr additive="base">
                                        <p:cTn id="11" dur="500" fill="hold"/>
                                        <p:tgtEl>
                                          <p:spTgt spid="4198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98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988">
                                            <p:txEl>
                                              <p:pRg st="2" end="2"/>
                                            </p:txEl>
                                          </p:spTgt>
                                        </p:tgtEl>
                                        <p:attrNameLst>
                                          <p:attrName>style.visibility</p:attrName>
                                        </p:attrNameLst>
                                      </p:cBhvr>
                                      <p:to>
                                        <p:strVal val="visible"/>
                                      </p:to>
                                    </p:set>
                                    <p:anim calcmode="lin" valueType="num">
                                      <p:cBhvr additive="base">
                                        <p:cTn id="15" dur="500" fill="hold"/>
                                        <p:tgtEl>
                                          <p:spTgt spid="4198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9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1988">
                                            <p:txEl>
                                              <p:pRg st="3" end="3"/>
                                            </p:txEl>
                                          </p:spTgt>
                                        </p:tgtEl>
                                        <p:attrNameLst>
                                          <p:attrName>style.visibility</p:attrName>
                                        </p:attrNameLst>
                                      </p:cBhvr>
                                      <p:to>
                                        <p:strVal val="visible"/>
                                      </p:to>
                                    </p:set>
                                    <p:anim calcmode="lin" valueType="num">
                                      <p:cBhvr additive="base">
                                        <p:cTn id="21" dur="500" fill="hold"/>
                                        <p:tgtEl>
                                          <p:spTgt spid="4198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98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012"/>
                                        </p:tgtEl>
                                        <p:attrNameLst>
                                          <p:attrName>style.visibility</p:attrName>
                                        </p:attrNameLst>
                                      </p:cBhvr>
                                      <p:to>
                                        <p:strVal val="visible"/>
                                      </p:to>
                                    </p:set>
                                    <p:anim calcmode="lin" valueType="num">
                                      <p:cBhvr additive="base">
                                        <p:cTn id="27" dur="500" fill="hold"/>
                                        <p:tgtEl>
                                          <p:spTgt spid="42012"/>
                                        </p:tgtEl>
                                        <p:attrNameLst>
                                          <p:attrName>ppt_x</p:attrName>
                                        </p:attrNameLst>
                                      </p:cBhvr>
                                      <p:tavLst>
                                        <p:tav tm="0">
                                          <p:val>
                                            <p:strVal val="0-#ppt_w/2"/>
                                          </p:val>
                                        </p:tav>
                                        <p:tav tm="100000">
                                          <p:val>
                                            <p:strVal val="#ppt_x"/>
                                          </p:val>
                                        </p:tav>
                                      </p:tavLst>
                                    </p:anim>
                                    <p:anim calcmode="lin" valueType="num">
                                      <p:cBhvr additive="base">
                                        <p:cTn id="28" dur="500" fill="hold"/>
                                        <p:tgtEl>
                                          <p:spTgt spid="4201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42004"/>
                                        </p:tgtEl>
                                        <p:attrNameLst>
                                          <p:attrName>style.visibility</p:attrName>
                                        </p:attrNameLst>
                                      </p:cBhvr>
                                      <p:to>
                                        <p:strVal val="visible"/>
                                      </p:to>
                                    </p:set>
                                    <p:anim calcmode="lin" valueType="num">
                                      <p:cBhvr additive="base">
                                        <p:cTn id="32" dur="500" fill="hold"/>
                                        <p:tgtEl>
                                          <p:spTgt spid="42004"/>
                                        </p:tgtEl>
                                        <p:attrNameLst>
                                          <p:attrName>ppt_x</p:attrName>
                                        </p:attrNameLst>
                                      </p:cBhvr>
                                      <p:tavLst>
                                        <p:tav tm="0">
                                          <p:val>
                                            <p:strVal val="0-#ppt_w/2"/>
                                          </p:val>
                                        </p:tav>
                                        <p:tav tm="100000">
                                          <p:val>
                                            <p:strVal val="#ppt_x"/>
                                          </p:val>
                                        </p:tav>
                                      </p:tavLst>
                                    </p:anim>
                                    <p:anim calcmode="lin" valueType="num">
                                      <p:cBhvr additive="base">
                                        <p:cTn id="33" dur="500" fill="hold"/>
                                        <p:tgtEl>
                                          <p:spTgt spid="42004"/>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42006"/>
                                        </p:tgtEl>
                                        <p:attrNameLst>
                                          <p:attrName>style.visibility</p:attrName>
                                        </p:attrNameLst>
                                      </p:cBhvr>
                                      <p:to>
                                        <p:strVal val="visible"/>
                                      </p:to>
                                    </p:set>
                                    <p:anim calcmode="lin" valueType="num">
                                      <p:cBhvr additive="base">
                                        <p:cTn id="37" dur="500" fill="hold"/>
                                        <p:tgtEl>
                                          <p:spTgt spid="42006"/>
                                        </p:tgtEl>
                                        <p:attrNameLst>
                                          <p:attrName>ppt_x</p:attrName>
                                        </p:attrNameLst>
                                      </p:cBhvr>
                                      <p:tavLst>
                                        <p:tav tm="0">
                                          <p:val>
                                            <p:strVal val="0-#ppt_w/2"/>
                                          </p:val>
                                        </p:tav>
                                        <p:tav tm="100000">
                                          <p:val>
                                            <p:strVal val="#ppt_x"/>
                                          </p:val>
                                        </p:tav>
                                      </p:tavLst>
                                    </p:anim>
                                    <p:anim calcmode="lin" valueType="num">
                                      <p:cBhvr additive="base">
                                        <p:cTn id="38" dur="500" fill="hold"/>
                                        <p:tgtEl>
                                          <p:spTgt spid="42006"/>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8" fill="hold" grpId="0" nodeType="afterEffect">
                                  <p:stCondLst>
                                    <p:cond delay="0"/>
                                  </p:stCondLst>
                                  <p:childTnLst>
                                    <p:set>
                                      <p:cBhvr>
                                        <p:cTn id="41" dur="1" fill="hold">
                                          <p:stCondLst>
                                            <p:cond delay="0"/>
                                          </p:stCondLst>
                                        </p:cTn>
                                        <p:tgtEl>
                                          <p:spTgt spid="42007"/>
                                        </p:tgtEl>
                                        <p:attrNameLst>
                                          <p:attrName>style.visibility</p:attrName>
                                        </p:attrNameLst>
                                      </p:cBhvr>
                                      <p:to>
                                        <p:strVal val="visible"/>
                                      </p:to>
                                    </p:set>
                                    <p:anim calcmode="lin" valueType="num">
                                      <p:cBhvr additive="base">
                                        <p:cTn id="42" dur="500" fill="hold"/>
                                        <p:tgtEl>
                                          <p:spTgt spid="42007"/>
                                        </p:tgtEl>
                                        <p:attrNameLst>
                                          <p:attrName>ppt_x</p:attrName>
                                        </p:attrNameLst>
                                      </p:cBhvr>
                                      <p:tavLst>
                                        <p:tav tm="0">
                                          <p:val>
                                            <p:strVal val="0-#ppt_w/2"/>
                                          </p:val>
                                        </p:tav>
                                        <p:tav tm="100000">
                                          <p:val>
                                            <p:strVal val="#ppt_x"/>
                                          </p:val>
                                        </p:tav>
                                      </p:tavLst>
                                    </p:anim>
                                    <p:anim calcmode="lin" valueType="num">
                                      <p:cBhvr additive="base">
                                        <p:cTn id="43" dur="500" fill="hold"/>
                                        <p:tgtEl>
                                          <p:spTgt spid="42007"/>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42008"/>
                                        </p:tgtEl>
                                        <p:attrNameLst>
                                          <p:attrName>style.visibility</p:attrName>
                                        </p:attrNameLst>
                                      </p:cBhvr>
                                      <p:to>
                                        <p:strVal val="visible"/>
                                      </p:to>
                                    </p:set>
                                    <p:anim calcmode="lin" valueType="num">
                                      <p:cBhvr additive="base">
                                        <p:cTn id="47" dur="500" fill="hold"/>
                                        <p:tgtEl>
                                          <p:spTgt spid="42008"/>
                                        </p:tgtEl>
                                        <p:attrNameLst>
                                          <p:attrName>ppt_x</p:attrName>
                                        </p:attrNameLst>
                                      </p:cBhvr>
                                      <p:tavLst>
                                        <p:tav tm="0">
                                          <p:val>
                                            <p:strVal val="0-#ppt_w/2"/>
                                          </p:val>
                                        </p:tav>
                                        <p:tav tm="100000">
                                          <p:val>
                                            <p:strVal val="#ppt_x"/>
                                          </p:val>
                                        </p:tav>
                                      </p:tavLst>
                                    </p:anim>
                                    <p:anim calcmode="lin" valueType="num">
                                      <p:cBhvr additive="base">
                                        <p:cTn id="48" dur="500" fill="hold"/>
                                        <p:tgtEl>
                                          <p:spTgt spid="4200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2013"/>
                                        </p:tgtEl>
                                        <p:attrNameLst>
                                          <p:attrName>style.visibility</p:attrName>
                                        </p:attrNameLst>
                                      </p:cBhvr>
                                      <p:to>
                                        <p:strVal val="visible"/>
                                      </p:to>
                                    </p:set>
                                    <p:anim calcmode="lin" valueType="num">
                                      <p:cBhvr additive="base">
                                        <p:cTn id="53" dur="500" fill="hold"/>
                                        <p:tgtEl>
                                          <p:spTgt spid="42013"/>
                                        </p:tgtEl>
                                        <p:attrNameLst>
                                          <p:attrName>ppt_x</p:attrName>
                                        </p:attrNameLst>
                                      </p:cBhvr>
                                      <p:tavLst>
                                        <p:tav tm="0">
                                          <p:val>
                                            <p:strVal val="0-#ppt_w/2"/>
                                          </p:val>
                                        </p:tav>
                                        <p:tav tm="100000">
                                          <p:val>
                                            <p:strVal val="#ppt_x"/>
                                          </p:val>
                                        </p:tav>
                                      </p:tavLst>
                                    </p:anim>
                                    <p:anim calcmode="lin" valueType="num">
                                      <p:cBhvr additive="base">
                                        <p:cTn id="54" dur="500" fill="hold"/>
                                        <p:tgtEl>
                                          <p:spTgt spid="42013"/>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2014"/>
                                        </p:tgtEl>
                                        <p:attrNameLst>
                                          <p:attrName>style.visibility</p:attrName>
                                        </p:attrNameLst>
                                      </p:cBhvr>
                                      <p:to>
                                        <p:strVal val="visible"/>
                                      </p:to>
                                    </p:set>
                                    <p:anim calcmode="lin" valueType="num">
                                      <p:cBhvr additive="base">
                                        <p:cTn id="59" dur="500" fill="hold"/>
                                        <p:tgtEl>
                                          <p:spTgt spid="42014"/>
                                        </p:tgtEl>
                                        <p:attrNameLst>
                                          <p:attrName>ppt_x</p:attrName>
                                        </p:attrNameLst>
                                      </p:cBhvr>
                                      <p:tavLst>
                                        <p:tav tm="0">
                                          <p:val>
                                            <p:strVal val="0-#ppt_w/2"/>
                                          </p:val>
                                        </p:tav>
                                        <p:tav tm="100000">
                                          <p:val>
                                            <p:strVal val="#ppt_x"/>
                                          </p:val>
                                        </p:tav>
                                      </p:tavLst>
                                    </p:anim>
                                    <p:anim calcmode="lin" valueType="num">
                                      <p:cBhvr additive="base">
                                        <p:cTn id="60" dur="500" fill="hold"/>
                                        <p:tgtEl>
                                          <p:spTgt spid="4201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2015"/>
                                        </p:tgtEl>
                                        <p:attrNameLst>
                                          <p:attrName>style.visibility</p:attrName>
                                        </p:attrNameLst>
                                      </p:cBhvr>
                                      <p:to>
                                        <p:strVal val="visible"/>
                                      </p:to>
                                    </p:set>
                                    <p:anim calcmode="lin" valueType="num">
                                      <p:cBhvr additive="base">
                                        <p:cTn id="65" dur="500" fill="hold"/>
                                        <p:tgtEl>
                                          <p:spTgt spid="42015"/>
                                        </p:tgtEl>
                                        <p:attrNameLst>
                                          <p:attrName>ppt_x</p:attrName>
                                        </p:attrNameLst>
                                      </p:cBhvr>
                                      <p:tavLst>
                                        <p:tav tm="0">
                                          <p:val>
                                            <p:strVal val="0-#ppt_w/2"/>
                                          </p:val>
                                        </p:tav>
                                        <p:tav tm="100000">
                                          <p:val>
                                            <p:strVal val="#ppt_x"/>
                                          </p:val>
                                        </p:tav>
                                      </p:tavLst>
                                    </p:anim>
                                    <p:anim calcmode="lin" valueType="num">
                                      <p:cBhvr additive="base">
                                        <p:cTn id="66" dur="500" fill="hold"/>
                                        <p:tgtEl>
                                          <p:spTgt spid="4201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42016"/>
                                        </p:tgtEl>
                                        <p:attrNameLst>
                                          <p:attrName>style.visibility</p:attrName>
                                        </p:attrNameLst>
                                      </p:cBhvr>
                                      <p:to>
                                        <p:strVal val="visible"/>
                                      </p:to>
                                    </p:set>
                                    <p:anim calcmode="lin" valueType="num">
                                      <p:cBhvr additive="base">
                                        <p:cTn id="71" dur="500" fill="hold"/>
                                        <p:tgtEl>
                                          <p:spTgt spid="42016"/>
                                        </p:tgtEl>
                                        <p:attrNameLst>
                                          <p:attrName>ppt_x</p:attrName>
                                        </p:attrNameLst>
                                      </p:cBhvr>
                                      <p:tavLst>
                                        <p:tav tm="0">
                                          <p:val>
                                            <p:strVal val="0-#ppt_w/2"/>
                                          </p:val>
                                        </p:tav>
                                        <p:tav tm="100000">
                                          <p:val>
                                            <p:strVal val="#ppt_x"/>
                                          </p:val>
                                        </p:tav>
                                      </p:tavLst>
                                    </p:anim>
                                    <p:anim calcmode="lin" valueType="num">
                                      <p:cBhvr additive="base">
                                        <p:cTn id="72" dur="500" fill="hold"/>
                                        <p:tgtEl>
                                          <p:spTgt spid="4201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42003"/>
                                        </p:tgtEl>
                                        <p:attrNameLst>
                                          <p:attrName>style.visibility</p:attrName>
                                        </p:attrNameLst>
                                      </p:cBhvr>
                                      <p:to>
                                        <p:strVal val="visible"/>
                                      </p:to>
                                    </p:set>
                                    <p:anim calcmode="lin" valueType="num">
                                      <p:cBhvr additive="base">
                                        <p:cTn id="77" dur="500" fill="hold"/>
                                        <p:tgtEl>
                                          <p:spTgt spid="42003"/>
                                        </p:tgtEl>
                                        <p:attrNameLst>
                                          <p:attrName>ppt_x</p:attrName>
                                        </p:attrNameLst>
                                      </p:cBhvr>
                                      <p:tavLst>
                                        <p:tav tm="0">
                                          <p:val>
                                            <p:strVal val="0-#ppt_w/2"/>
                                          </p:val>
                                        </p:tav>
                                        <p:tav tm="100000">
                                          <p:val>
                                            <p:strVal val="#ppt_x"/>
                                          </p:val>
                                        </p:tav>
                                      </p:tavLst>
                                    </p:anim>
                                    <p:anim calcmode="lin" valueType="num">
                                      <p:cBhvr additive="base">
                                        <p:cTn id="78" dur="500" fill="hold"/>
                                        <p:tgtEl>
                                          <p:spTgt spid="42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uiExpand="1" build="p" autoUpdateAnimBg="0"/>
      <p:bldP spid="42003" grpId="0" autoUpdateAnimBg="0"/>
      <p:bldP spid="42004" grpId="0" autoUpdateAnimBg="0"/>
      <p:bldP spid="42006" grpId="0" autoUpdateAnimBg="0"/>
      <p:bldP spid="42007" grpId="0" autoUpdateAnimBg="0"/>
      <p:bldP spid="42008" grpId="0" autoUpdateAnimBg="0"/>
      <p:bldP spid="42013" grpId="0" autoUpdateAnimBg="0"/>
      <p:bldP spid="42014" grpId="0" autoUpdateAnimBg="0"/>
      <p:bldP spid="42015" grpId="0" autoUpdateAnimBg="0"/>
      <p:bldP spid="4201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687336"/>
          </a:xfrm>
        </p:spPr>
        <p:txBody>
          <a:bodyPr>
            <a:normAutofit fontScale="90000"/>
          </a:bodyPr>
          <a:lstStyle/>
          <a:p>
            <a:r>
              <a:rPr lang="en-US" b="1" u="sng" dirty="0" smtClean="0">
                <a:effectLst>
                  <a:outerShdw blurRad="38100" dist="38100" dir="2700000" algn="tl">
                    <a:srgbClr val="000000">
                      <a:alpha val="43137"/>
                    </a:srgbClr>
                  </a:outerShdw>
                </a:effectLst>
              </a:rPr>
              <a:t>Do Now:</a:t>
            </a:r>
            <a:r>
              <a:rPr lang="en-US" b="1" dirty="0" smtClean="0">
                <a:effectLst>
                  <a:outerShdw blurRad="38100" dist="38100" dir="2700000" algn="tl">
                    <a:srgbClr val="000000">
                      <a:alpha val="43137"/>
                    </a:srgbClr>
                  </a:outerShdw>
                </a:effectLst>
              </a:rPr>
              <a:t> </a:t>
            </a:r>
            <a:r>
              <a:rPr lang="en-US" b="1" dirty="0" smtClean="0"/>
              <a:t>Take out homework. </a:t>
            </a:r>
            <a:r>
              <a:rPr lang="en-US" dirty="0" smtClean="0"/>
              <a:t/>
            </a:r>
            <a:br>
              <a:rPr lang="en-US" dirty="0" smtClean="0"/>
            </a:br>
            <a:r>
              <a:rPr lang="en-US" dirty="0" smtClean="0"/>
              <a:t>1. What types of RNA are involved in protein synthesis?</a:t>
            </a:r>
            <a:br>
              <a:rPr lang="en-US" dirty="0" smtClean="0"/>
            </a:br>
            <a:r>
              <a:rPr lang="en-US" dirty="0" smtClean="0"/>
              <a:t>2. How many nitrogenous bases are in one codon?</a:t>
            </a:r>
            <a:br>
              <a:rPr lang="en-US" dirty="0" smtClean="0"/>
            </a:br>
            <a:r>
              <a:rPr lang="en-US" dirty="0" smtClean="0"/>
              <a:t>3. How many codons are needed to specify 2 amino acids?</a:t>
            </a:r>
            <a:br>
              <a:rPr lang="en-US" dirty="0" smtClean="0"/>
            </a:br>
            <a:endParaRPr lang="en-US" u="sng" dirty="0"/>
          </a:p>
        </p:txBody>
      </p:sp>
      <p:sp>
        <p:nvSpPr>
          <p:cNvPr id="3" name="Content Placeholder 2"/>
          <p:cNvSpPr>
            <a:spLocks noGrp="1"/>
          </p:cNvSpPr>
          <p:nvPr>
            <p:ph idx="1"/>
          </p:nvPr>
        </p:nvSpPr>
        <p:spPr>
          <a:xfrm>
            <a:off x="304800" y="5257800"/>
            <a:ext cx="8686800" cy="1066800"/>
          </a:xfrm>
        </p:spPr>
        <p:txBody>
          <a:bodyPr>
            <a:noAutofit/>
          </a:bodyPr>
          <a:lstStyle/>
          <a:p>
            <a:r>
              <a:rPr lang="en-US" b="1" u="sng" dirty="0" smtClean="0"/>
              <a:t>Homework:</a:t>
            </a:r>
            <a:r>
              <a:rPr lang="en-US" b="1" dirty="0" smtClean="0"/>
              <a:t> </a:t>
            </a:r>
            <a:r>
              <a:rPr lang="en-US" b="1" dirty="0" smtClean="0"/>
              <a:t>Study </a:t>
            </a:r>
            <a:r>
              <a:rPr lang="en-US" b="1" dirty="0" smtClean="0"/>
              <a:t>for DNA core assessment (</a:t>
            </a:r>
            <a:r>
              <a:rPr lang="en-US" b="1" dirty="0" err="1" smtClean="0"/>
              <a:t>repication</a:t>
            </a:r>
            <a:r>
              <a:rPr lang="en-US" b="1" dirty="0" smtClean="0"/>
              <a:t>, transcription, and translation</a:t>
            </a:r>
            <a:r>
              <a:rPr lang="en-US" b="1" dirty="0" smtClean="0"/>
              <a:t>) and genetics/cell </a:t>
            </a:r>
            <a:r>
              <a:rPr lang="en-US" b="1" dirty="0" err="1" smtClean="0"/>
              <a:t>divison</a:t>
            </a:r>
            <a:r>
              <a:rPr lang="en-US" b="1" dirty="0" smtClean="0"/>
              <a:t> test</a:t>
            </a:r>
            <a:endParaRPr lang="en-US" b="1" u="sng" dirty="0"/>
          </a:p>
        </p:txBody>
      </p:sp>
      <p:sp>
        <p:nvSpPr>
          <p:cNvPr id="4" name="TextBox 3"/>
          <p:cNvSpPr txBox="1"/>
          <p:nvPr/>
        </p:nvSpPr>
        <p:spPr>
          <a:xfrm>
            <a:off x="5676900" y="121920"/>
            <a:ext cx="1600200" cy="523220"/>
          </a:xfrm>
          <a:prstGeom prst="rect">
            <a:avLst/>
          </a:prstGeom>
          <a:noFill/>
        </p:spPr>
        <p:txBody>
          <a:bodyPr wrap="square" rtlCol="0">
            <a:spAutoFit/>
          </a:bodyPr>
          <a:lstStyle/>
          <a:p>
            <a:r>
              <a:rPr lang="en-US" sz="2800" b="1" dirty="0" smtClean="0">
                <a:solidFill>
                  <a:schemeClr val="bg1"/>
                </a:solidFill>
              </a:rPr>
              <a:t>5/7/2014</a:t>
            </a:r>
            <a:endParaRPr lang="en-US" sz="2800" b="1" dirty="0">
              <a:solidFill>
                <a:schemeClr val="bg1"/>
              </a:solidFill>
            </a:endParaRPr>
          </a:p>
        </p:txBody>
      </p:sp>
    </p:spTree>
    <p:extLst>
      <p:ext uri="{BB962C8B-B14F-4D97-AF65-F5344CB8AC3E}">
        <p14:creationId xmlns:p14="http://schemas.microsoft.com/office/powerpoint/2010/main" val="49476967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5829020"/>
              </p:ext>
            </p:extLst>
          </p:nvPr>
        </p:nvGraphicFramePr>
        <p:xfrm>
          <a:off x="533400" y="1905000"/>
          <a:ext cx="8077200" cy="3505200"/>
        </p:xfrm>
        <a:graphic>
          <a:graphicData uri="http://schemas.openxmlformats.org/drawingml/2006/table">
            <a:tbl>
              <a:tblPr>
                <a:tableStyleId>{5C22544A-7EE6-4342-B048-85BDC9FD1C3A}</a:tableStyleId>
              </a:tblPr>
              <a:tblGrid>
                <a:gridCol w="2827800"/>
                <a:gridCol w="5249400"/>
              </a:tblGrid>
              <a:tr h="3505200">
                <a:tc>
                  <a:txBody>
                    <a:bodyPr/>
                    <a:lstStyle/>
                    <a:p>
                      <a:pPr marL="0" marR="0">
                        <a:lnSpc>
                          <a:spcPct val="150000"/>
                        </a:lnSpc>
                        <a:spcBef>
                          <a:spcPts val="0"/>
                        </a:spcBef>
                        <a:spcAft>
                          <a:spcPts val="0"/>
                        </a:spcAft>
                      </a:pPr>
                      <a:r>
                        <a:rPr lang="en-US" sz="2000" dirty="0">
                          <a:effectLst/>
                        </a:rPr>
                        <a:t>______ mRNA		</a:t>
                      </a:r>
                      <a:endParaRPr lang="en-US" sz="3200" dirty="0">
                        <a:effectLst/>
                      </a:endParaRPr>
                    </a:p>
                    <a:p>
                      <a:pPr marL="0" marR="0">
                        <a:lnSpc>
                          <a:spcPct val="150000"/>
                        </a:lnSpc>
                        <a:spcBef>
                          <a:spcPts val="0"/>
                        </a:spcBef>
                        <a:spcAft>
                          <a:spcPts val="0"/>
                        </a:spcAft>
                      </a:pPr>
                      <a:r>
                        <a:rPr lang="en-US" sz="2000" dirty="0">
                          <a:effectLst/>
                        </a:rPr>
                        <a:t>______ </a:t>
                      </a:r>
                      <a:r>
                        <a:rPr lang="en-US" sz="2000" dirty="0" err="1">
                          <a:effectLst/>
                        </a:rPr>
                        <a:t>tRNA</a:t>
                      </a:r>
                      <a:endParaRPr lang="en-US" sz="3200" dirty="0">
                        <a:effectLst/>
                      </a:endParaRPr>
                    </a:p>
                    <a:p>
                      <a:pPr marL="0" marR="0">
                        <a:lnSpc>
                          <a:spcPct val="150000"/>
                        </a:lnSpc>
                        <a:spcBef>
                          <a:spcPts val="0"/>
                        </a:spcBef>
                        <a:spcAft>
                          <a:spcPts val="0"/>
                        </a:spcAft>
                      </a:pPr>
                      <a:r>
                        <a:rPr lang="en-US" sz="2000" dirty="0">
                          <a:effectLst/>
                        </a:rPr>
                        <a:t>______ </a:t>
                      </a:r>
                      <a:r>
                        <a:rPr lang="en-US" sz="2000" dirty="0" err="1">
                          <a:effectLst/>
                        </a:rPr>
                        <a:t>rRNA</a:t>
                      </a:r>
                      <a:endParaRPr lang="en-US" sz="3200" dirty="0">
                        <a:effectLst/>
                        <a:latin typeface="Arial"/>
                        <a:ea typeface="Times"/>
                        <a:cs typeface="Times New Roman"/>
                      </a:endParaRPr>
                    </a:p>
                  </a:txBody>
                  <a:tcPr marL="68580" marR="68580" marT="0" marB="0"/>
                </a:tc>
                <a:tc>
                  <a:txBody>
                    <a:bodyPr/>
                    <a:lstStyle/>
                    <a:p>
                      <a:pPr marL="0" marR="0">
                        <a:lnSpc>
                          <a:spcPct val="150000"/>
                        </a:lnSpc>
                        <a:spcBef>
                          <a:spcPts val="0"/>
                        </a:spcBef>
                        <a:spcAft>
                          <a:spcPts val="0"/>
                        </a:spcAft>
                      </a:pPr>
                      <a:r>
                        <a:rPr lang="en-US" sz="2000" dirty="0">
                          <a:effectLst/>
                        </a:rPr>
                        <a:t>a.  brings the amino acid to the complementary codon</a:t>
                      </a:r>
                      <a:endParaRPr lang="en-US" sz="3200" dirty="0">
                        <a:effectLst/>
                      </a:endParaRPr>
                    </a:p>
                    <a:p>
                      <a:pPr marL="0" marR="0">
                        <a:lnSpc>
                          <a:spcPct val="150000"/>
                        </a:lnSpc>
                        <a:spcBef>
                          <a:spcPts val="0"/>
                        </a:spcBef>
                        <a:spcAft>
                          <a:spcPts val="0"/>
                        </a:spcAft>
                      </a:pPr>
                      <a:r>
                        <a:rPr lang="en-US" sz="2000" dirty="0">
                          <a:effectLst/>
                        </a:rPr>
                        <a:t>b.  allows the DNA sequence to leave the nucleus</a:t>
                      </a:r>
                      <a:endParaRPr lang="en-US" sz="3200" dirty="0">
                        <a:effectLst/>
                      </a:endParaRPr>
                    </a:p>
                    <a:p>
                      <a:pPr marL="0" marR="0">
                        <a:lnSpc>
                          <a:spcPct val="150000"/>
                        </a:lnSpc>
                        <a:spcBef>
                          <a:spcPts val="0"/>
                        </a:spcBef>
                        <a:spcAft>
                          <a:spcPts val="0"/>
                        </a:spcAft>
                      </a:pPr>
                      <a:r>
                        <a:rPr lang="en-US" sz="2000" dirty="0">
                          <a:effectLst/>
                        </a:rPr>
                        <a:t>c.  is bound to the ribosome and assists in making proteins</a:t>
                      </a:r>
                      <a:endParaRPr lang="en-US" sz="3200" dirty="0">
                        <a:effectLst/>
                        <a:latin typeface="Arial"/>
                        <a:ea typeface="Times"/>
                        <a:cs typeface="Times New Roman"/>
                      </a:endParaRPr>
                    </a:p>
                  </a:txBody>
                  <a:tcPr marL="68580" marR="68580" marT="0" marB="0"/>
                </a:tc>
              </a:tr>
            </a:tbl>
          </a:graphicData>
        </a:graphic>
      </p:graphicFrame>
      <p:sp>
        <p:nvSpPr>
          <p:cNvPr id="5" name="Rectangle 1"/>
          <p:cNvSpPr>
            <a:spLocks noGrp="1" noChangeArrowheads="1"/>
          </p:cNvSpPr>
          <p:nvPr>
            <p:ph type="title"/>
          </p:nvPr>
        </p:nvSpPr>
        <p:spPr bwMode="auto">
          <a:xfrm>
            <a:off x="1043490" y="1306783"/>
            <a:ext cx="67455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itchFamily="34" charset="0"/>
                <a:ea typeface="Times"/>
                <a:cs typeface="Times New Roman" pitchFamily="18" charset="0"/>
              </a:rPr>
              <a:t>  Match the RNA with its description:</a:t>
            </a:r>
            <a:endParaRPr kumimoji="0" lang="en-US" altLang="en-US" sz="6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335519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3276600"/>
            <a:ext cx="826135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38200" y="1027664"/>
            <a:ext cx="7848600" cy="4687336"/>
          </a:xfrm>
        </p:spPr>
        <p:txBody>
          <a:bodyPr>
            <a:normAutofit fontScale="90000"/>
          </a:bodyPr>
          <a:lstStyle/>
          <a:p>
            <a:r>
              <a:rPr lang="en-US" b="1" u="sng" dirty="0" smtClean="0">
                <a:effectLst>
                  <a:outerShdw blurRad="38100" dist="38100" dir="2700000" algn="tl">
                    <a:srgbClr val="000000">
                      <a:alpha val="43137"/>
                    </a:srgbClr>
                  </a:outerShdw>
                </a:effectLst>
              </a:rPr>
              <a:t>Do Now:</a:t>
            </a:r>
            <a:r>
              <a:rPr lang="en-US" b="1" dirty="0" smtClean="0">
                <a:effectLst>
                  <a:outerShdw blurRad="38100" dist="38100" dir="2700000" algn="tl">
                    <a:srgbClr val="000000">
                      <a:alpha val="43137"/>
                    </a:srgbClr>
                  </a:outerShdw>
                </a:effectLst>
              </a:rPr>
              <a:t> </a:t>
            </a:r>
            <a:r>
              <a:rPr lang="en-US" b="1" dirty="0" smtClean="0"/>
              <a:t>Take out homework. </a:t>
            </a:r>
            <a:r>
              <a:rPr lang="en-US" dirty="0" smtClean="0"/>
              <a:t/>
            </a:r>
            <a:br>
              <a:rPr lang="en-US" dirty="0" smtClean="0"/>
            </a:br>
            <a:r>
              <a:rPr lang="en-US" i="1" dirty="0" smtClean="0">
                <a:solidFill>
                  <a:srgbClr val="003399"/>
                </a:solidFill>
              </a:rPr>
              <a:t>Then…</a:t>
            </a:r>
            <a:r>
              <a:rPr lang="en-US" dirty="0" smtClean="0"/>
              <a:t/>
            </a:r>
            <a:br>
              <a:rPr lang="en-US" dirty="0" smtClean="0"/>
            </a:br>
            <a:r>
              <a:rPr lang="en-US" altLang="en-US" dirty="0">
                <a:ea typeface="ＭＳ Ｐゴシック" pitchFamily="-110" charset="-128"/>
              </a:rPr>
              <a:t>What is the difference between a codon and an anticodon?  Write in the </a:t>
            </a:r>
            <a:r>
              <a:rPr lang="en-US" altLang="en-US" b="1" dirty="0">
                <a:solidFill>
                  <a:srgbClr val="7030A0"/>
                </a:solidFill>
                <a:ea typeface="ＭＳ Ｐゴシック" pitchFamily="-110" charset="-128"/>
              </a:rPr>
              <a:t>anticodons</a:t>
            </a:r>
            <a:r>
              <a:rPr lang="en-US" altLang="en-US" dirty="0">
                <a:ea typeface="ＭＳ Ｐゴシック" pitchFamily="-110" charset="-128"/>
              </a:rPr>
              <a:t> for this strand of </a:t>
            </a:r>
            <a:r>
              <a:rPr lang="en-US" altLang="en-US" dirty="0" smtClean="0">
                <a:ea typeface="ＭＳ Ｐゴシック" pitchFamily="-110" charset="-128"/>
              </a:rPr>
              <a:t>mRNA.</a:t>
            </a:r>
            <a:br>
              <a:rPr lang="en-US" altLang="en-US" dirty="0" smtClean="0">
                <a:ea typeface="ＭＳ Ｐゴシック" pitchFamily="-110" charset="-128"/>
              </a:rPr>
            </a:br>
            <a:r>
              <a:rPr lang="en-US" altLang="en-US" dirty="0">
                <a:ea typeface="ＭＳ Ｐゴシック" pitchFamily="-110" charset="-128"/>
              </a:rPr>
              <a:t/>
            </a:r>
            <a:br>
              <a:rPr lang="en-US" altLang="en-US" dirty="0">
                <a:ea typeface="ＭＳ Ｐゴシック" pitchFamily="-110" charset="-128"/>
              </a:rPr>
            </a:br>
            <a:r>
              <a:rPr lang="en-US" dirty="0" smtClean="0"/>
              <a:t> </a:t>
            </a:r>
            <a:r>
              <a:rPr lang="en-US" dirty="0" smtClean="0"/>
              <a:t/>
            </a:r>
            <a:br>
              <a:rPr lang="en-US" dirty="0" smtClean="0"/>
            </a:br>
            <a:endParaRPr lang="en-US" u="sng" dirty="0"/>
          </a:p>
        </p:txBody>
      </p:sp>
      <p:sp>
        <p:nvSpPr>
          <p:cNvPr id="3" name="Content Placeholder 2"/>
          <p:cNvSpPr>
            <a:spLocks noGrp="1"/>
          </p:cNvSpPr>
          <p:nvPr>
            <p:ph idx="1"/>
          </p:nvPr>
        </p:nvSpPr>
        <p:spPr>
          <a:xfrm>
            <a:off x="304800" y="5257800"/>
            <a:ext cx="8686800" cy="1066800"/>
          </a:xfrm>
        </p:spPr>
        <p:txBody>
          <a:bodyPr>
            <a:noAutofit/>
          </a:bodyPr>
          <a:lstStyle/>
          <a:p>
            <a:r>
              <a:rPr lang="en-US" b="1" u="sng" dirty="0" smtClean="0"/>
              <a:t>Homework:</a:t>
            </a:r>
            <a:r>
              <a:rPr lang="en-US" b="1" dirty="0" smtClean="0"/>
              <a:t> </a:t>
            </a:r>
            <a:r>
              <a:rPr lang="en-US" b="1" dirty="0" smtClean="0"/>
              <a:t>Study </a:t>
            </a:r>
            <a:r>
              <a:rPr lang="en-US" b="1" dirty="0" smtClean="0"/>
              <a:t>for DNA core assessment (</a:t>
            </a:r>
            <a:r>
              <a:rPr lang="en-US" b="1" dirty="0" err="1" smtClean="0"/>
              <a:t>repication</a:t>
            </a:r>
            <a:r>
              <a:rPr lang="en-US" b="1" dirty="0" smtClean="0"/>
              <a:t>, transcription, and translation</a:t>
            </a:r>
            <a:r>
              <a:rPr lang="en-US" b="1" dirty="0" smtClean="0"/>
              <a:t>) and genetics/cell </a:t>
            </a:r>
            <a:r>
              <a:rPr lang="en-US" b="1" dirty="0" err="1" smtClean="0"/>
              <a:t>divison</a:t>
            </a:r>
            <a:r>
              <a:rPr lang="en-US" b="1" dirty="0" smtClean="0"/>
              <a:t> test</a:t>
            </a:r>
            <a:endParaRPr lang="en-US" b="1" u="sng" dirty="0"/>
          </a:p>
        </p:txBody>
      </p:sp>
      <p:sp>
        <p:nvSpPr>
          <p:cNvPr id="4" name="TextBox 3"/>
          <p:cNvSpPr txBox="1"/>
          <p:nvPr/>
        </p:nvSpPr>
        <p:spPr>
          <a:xfrm>
            <a:off x="5676900" y="121920"/>
            <a:ext cx="1600200" cy="523220"/>
          </a:xfrm>
          <a:prstGeom prst="rect">
            <a:avLst/>
          </a:prstGeom>
          <a:noFill/>
        </p:spPr>
        <p:txBody>
          <a:bodyPr wrap="square" rtlCol="0">
            <a:spAutoFit/>
          </a:bodyPr>
          <a:lstStyle/>
          <a:p>
            <a:r>
              <a:rPr lang="en-US" sz="2800" b="1" dirty="0" smtClean="0">
                <a:solidFill>
                  <a:schemeClr val="bg1"/>
                </a:solidFill>
              </a:rPr>
              <a:t>5/8/2014</a:t>
            </a:r>
            <a:endParaRPr lang="en-US" sz="2800" b="1" dirty="0">
              <a:solidFill>
                <a:schemeClr val="bg1"/>
              </a:solidFill>
            </a:endParaRPr>
          </a:p>
        </p:txBody>
      </p:sp>
    </p:spTree>
    <p:extLst>
      <p:ext uri="{BB962C8B-B14F-4D97-AF65-F5344CB8AC3E}">
        <p14:creationId xmlns:p14="http://schemas.microsoft.com/office/powerpoint/2010/main" val="389672831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13394981"/>
              </p:ext>
            </p:extLst>
          </p:nvPr>
        </p:nvGraphicFramePr>
        <p:xfrm>
          <a:off x="751449" y="1752600"/>
          <a:ext cx="7848600" cy="3590200"/>
        </p:xfrm>
        <a:graphic>
          <a:graphicData uri="http://schemas.openxmlformats.org/drawingml/2006/table">
            <a:tbl>
              <a:tblPr/>
              <a:tblGrid>
                <a:gridCol w="1962150"/>
                <a:gridCol w="1962150"/>
                <a:gridCol w="1962150"/>
                <a:gridCol w="1962150"/>
              </a:tblGrid>
              <a:tr h="1075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libri" pitchFamily="-108" charset="0"/>
                          <a:cs typeface="Arial" charset="0"/>
                        </a:rPr>
                        <a:t>DNA</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108" charset="0"/>
                          <a:cs typeface="Arial" charset="0"/>
                        </a:rPr>
                        <a:t>mRNA </a:t>
                      </a:r>
                      <a:r>
                        <a:rPr kumimoji="0" lang="en-US" sz="2400" b="0" i="0" u="none" strike="noStrike" cap="none" normalizeH="0" baseline="0" smtClean="0">
                          <a:ln>
                            <a:noFill/>
                          </a:ln>
                          <a:solidFill>
                            <a:srgbClr val="FFFFFF"/>
                          </a:solidFill>
                          <a:effectLst/>
                          <a:latin typeface="Calibri" pitchFamily="-108" charset="0"/>
                          <a:cs typeface="Arial" charset="0"/>
                        </a:rPr>
                        <a:t>(codon)</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FF"/>
                          </a:solidFill>
                          <a:effectLst/>
                          <a:latin typeface="Calibri" pitchFamily="-108" charset="0"/>
                          <a:cs typeface="Arial" charset="0"/>
                        </a:rPr>
                        <a:t>tRNA</a:t>
                      </a:r>
                      <a:r>
                        <a:rPr kumimoji="0" lang="en-US" sz="2400" b="1" i="0" u="none" strike="noStrike" cap="none" normalizeH="0" baseline="0" dirty="0" smtClean="0">
                          <a:ln>
                            <a:noFill/>
                          </a:ln>
                          <a:solidFill>
                            <a:srgbClr val="FFFFFF"/>
                          </a:solidFill>
                          <a:effectLst/>
                          <a:latin typeface="Calibri" pitchFamily="-108" charset="0"/>
                          <a:cs typeface="Arial" charset="0"/>
                        </a:rPr>
                        <a:t> </a:t>
                      </a:r>
                      <a:r>
                        <a:rPr kumimoji="0" lang="en-US" sz="2400" b="0" i="0" u="none" strike="noStrike" cap="none" normalizeH="0" baseline="0" dirty="0" smtClean="0">
                          <a:ln>
                            <a:noFill/>
                          </a:ln>
                          <a:solidFill>
                            <a:srgbClr val="FFFFFF"/>
                          </a:solidFill>
                          <a:effectLst/>
                          <a:latin typeface="Calibri" pitchFamily="-108" charset="0"/>
                          <a:cs typeface="Arial" charset="0"/>
                        </a:rPr>
                        <a:t>(anticodon)</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108" charset="0"/>
                          <a:cs typeface="Arial" charset="0"/>
                        </a:rPr>
                        <a:t>Amino acid </a:t>
                      </a:r>
                      <a:r>
                        <a:rPr kumimoji="0" lang="en-US" sz="2400" b="0" i="0" u="none" strike="noStrike" cap="none" normalizeH="0" baseline="0" smtClean="0">
                          <a:ln>
                            <a:noFill/>
                          </a:ln>
                          <a:solidFill>
                            <a:srgbClr val="FFFFFF"/>
                          </a:solidFill>
                          <a:effectLst/>
                          <a:latin typeface="Calibri" pitchFamily="-108" charset="0"/>
                          <a:cs typeface="Arial" charset="0"/>
                        </a:rPr>
                        <a:t>(abbrev)</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628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08" charset="0"/>
                          <a:cs typeface="Arial" charset="0"/>
                        </a:rPr>
                        <a:t>TAC</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628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08" charset="0"/>
                          <a:cs typeface="Arial" charset="0"/>
                        </a:rPr>
                        <a:t>GAT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28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08" charset="0"/>
                          <a:cs typeface="Arial" charset="0"/>
                        </a:rPr>
                        <a:t>CCA</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628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08" charset="0"/>
                          <a:cs typeface="Arial" charset="0"/>
                        </a:rPr>
                        <a:t>GTT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8" charset="0"/>
                        <a:cs typeface="Arial"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bl>
          </a:graphicData>
        </a:graphic>
      </p:graphicFrame>
      <p:sp>
        <p:nvSpPr>
          <p:cNvPr id="28716" name="TextBox 3"/>
          <p:cNvSpPr txBox="1">
            <a:spLocks noChangeArrowheads="1"/>
          </p:cNvSpPr>
          <p:nvPr/>
        </p:nvSpPr>
        <p:spPr bwMode="auto">
          <a:xfrm>
            <a:off x="762000" y="749587"/>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110"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110"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110"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110"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11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1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1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1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110" charset="-128"/>
              </a:defRPr>
            </a:lvl9pPr>
          </a:lstStyle>
          <a:p>
            <a:pPr algn="ctr" eaLnBrk="1" hangingPunct="1">
              <a:spcBef>
                <a:spcPct val="0"/>
              </a:spcBef>
              <a:buFontTx/>
              <a:buNone/>
            </a:pPr>
            <a:r>
              <a:rPr lang="en-US" altLang="en-US" dirty="0">
                <a:latin typeface="Arial" charset="0"/>
              </a:rPr>
              <a:t>Fill in the </a:t>
            </a:r>
            <a:r>
              <a:rPr lang="en-US" altLang="en-US" dirty="0" smtClean="0">
                <a:latin typeface="Arial" charset="0"/>
              </a:rPr>
              <a:t>following chart:</a:t>
            </a:r>
            <a:endParaRPr lang="en-US" altLang="en-US" dirty="0">
              <a:latin typeface="Arial" charset="0"/>
            </a:endParaRPr>
          </a:p>
        </p:txBody>
      </p:sp>
    </p:spTree>
    <p:extLst>
      <p:ext uri="{BB962C8B-B14F-4D97-AF65-F5344CB8AC3E}">
        <p14:creationId xmlns:p14="http://schemas.microsoft.com/office/powerpoint/2010/main" val="77532146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3">
      <a:dk1>
        <a:srgbClr val="000000"/>
      </a:dk1>
      <a:lt1>
        <a:srgbClr val="FFFFFF"/>
      </a:lt1>
      <a:dk2>
        <a:srgbClr val="434342"/>
      </a:dk2>
      <a:lt2>
        <a:srgbClr val="0070C0"/>
      </a:lt2>
      <a:accent1>
        <a:srgbClr val="000000"/>
      </a:accent1>
      <a:accent2>
        <a:srgbClr val="0070C0"/>
      </a:accent2>
      <a:accent3>
        <a:srgbClr val="000000"/>
      </a:accent3>
      <a:accent4>
        <a:srgbClr val="595959"/>
      </a:accent4>
      <a:accent5>
        <a:srgbClr val="08A1D9"/>
      </a:accent5>
      <a:accent6>
        <a:srgbClr val="000000"/>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4006</TotalTime>
  <Words>864</Words>
  <Application>Microsoft Office PowerPoint</Application>
  <PresentationFormat>On-screen Show (4:3)</PresentationFormat>
  <Paragraphs>180</Paragraphs>
  <Slides>40</Slides>
  <Notes>4</Notes>
  <HiddenSlides>7</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Austin</vt:lpstr>
      <vt:lpstr>Gender Determination</vt:lpstr>
      <vt:lpstr>Sex Determination</vt:lpstr>
      <vt:lpstr>PowerPoint Presentation</vt:lpstr>
      <vt:lpstr>PowerPoint Presentation</vt:lpstr>
      <vt:lpstr>PowerPoint Presentation</vt:lpstr>
      <vt:lpstr>Do Now: Take out homework.  1. What types of RNA are involved in protein synthesis? 2. How many nitrogenous bases are in one codon? 3. How many codons are needed to specify 2 amino acids? </vt:lpstr>
      <vt:lpstr>  Match the RNA with its description:</vt:lpstr>
      <vt:lpstr>Do Now: Take out homework.  Then… What is the difference between a codon and an anticodon?  Write in the anticodons for this strand of mRNA.    </vt:lpstr>
      <vt:lpstr>PowerPoint Presentation</vt:lpstr>
      <vt:lpstr>Human  Genetic  Disorders</vt:lpstr>
      <vt:lpstr>Genetic Traits and Disorders</vt:lpstr>
      <vt:lpstr>PowerPoint Presentation</vt:lpstr>
      <vt:lpstr>Mutation</vt:lpstr>
      <vt:lpstr>PowerPoint Presentation</vt:lpstr>
      <vt:lpstr>1. Single Gene Disorders</vt:lpstr>
      <vt:lpstr>Single Gene Disorders (examples)</vt:lpstr>
      <vt:lpstr>Single Gene Disorders (examples)</vt:lpstr>
      <vt:lpstr>PowerPoint Presentation</vt:lpstr>
      <vt:lpstr>PowerPoint Presentation</vt:lpstr>
      <vt:lpstr>PowerPoint Presentation</vt:lpstr>
      <vt:lpstr>PowerPoint Presentation</vt:lpstr>
      <vt:lpstr>Nondisjunction</vt:lpstr>
      <vt:lpstr>Simulation:  Demonstrates mistakes in meiosis (click on image)</vt:lpstr>
      <vt:lpstr>Utah Genetics simulation of how Monosomy/Trisomy develop  (click on image)</vt:lpstr>
      <vt:lpstr>PowerPoint Presentation</vt:lpstr>
      <vt:lpstr>Nondisjunction</vt:lpstr>
      <vt:lpstr>deletion</vt:lpstr>
      <vt:lpstr>duplication</vt:lpstr>
      <vt:lpstr>insertion</vt:lpstr>
      <vt:lpstr>translocation</vt:lpstr>
      <vt:lpstr>PowerPoint Presentation</vt:lpstr>
      <vt:lpstr>PowerPoint Presentation</vt:lpstr>
      <vt:lpstr>PowerPoint Presentation</vt:lpstr>
      <vt:lpstr>Disorders in which the mutation or errors are in genes found on the  X chromosome  </vt:lpstr>
      <vt:lpstr>PowerPoint Presentation</vt:lpstr>
      <vt:lpstr>PowerPoint Presentation</vt:lpstr>
      <vt:lpstr>Pedigree:</vt:lpstr>
      <vt:lpstr>Pedigree Symbols </vt:lpstr>
      <vt:lpstr>Members affected with Lung disease  </vt:lpstr>
      <vt:lpstr>Members affected with Heart Disease </vt:lpstr>
    </vt:vector>
  </TitlesOfParts>
  <Company>MaST Community Charter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GENETICS</dc:title>
  <dc:creator>MaST Charter</dc:creator>
  <cp:lastModifiedBy>BERK, HEATHER S</cp:lastModifiedBy>
  <cp:revision>158</cp:revision>
  <dcterms:created xsi:type="dcterms:W3CDTF">2003-11-06T16:59:02Z</dcterms:created>
  <dcterms:modified xsi:type="dcterms:W3CDTF">2014-05-08T10:36:13Z</dcterms:modified>
</cp:coreProperties>
</file>